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24"/>
  </p:notesMasterIdLst>
  <p:sldIdLst>
    <p:sldId id="266" r:id="rId3"/>
    <p:sldId id="297" r:id="rId4"/>
    <p:sldId id="265" r:id="rId5"/>
    <p:sldId id="462" r:id="rId6"/>
    <p:sldId id="463" r:id="rId7"/>
    <p:sldId id="464" r:id="rId8"/>
    <p:sldId id="466" r:id="rId9"/>
    <p:sldId id="487" r:id="rId10"/>
    <p:sldId id="468" r:id="rId11"/>
    <p:sldId id="470" r:id="rId12"/>
    <p:sldId id="472" r:id="rId13"/>
    <p:sldId id="471" r:id="rId14"/>
    <p:sldId id="476" r:id="rId15"/>
    <p:sldId id="488" r:id="rId16"/>
    <p:sldId id="477" r:id="rId17"/>
    <p:sldId id="483" r:id="rId18"/>
    <p:sldId id="479" r:id="rId19"/>
    <p:sldId id="484" r:id="rId20"/>
    <p:sldId id="485" r:id="rId21"/>
    <p:sldId id="486" r:id="rId22"/>
    <p:sldId id="489" r:id="rId23"/>
  </p:sldIdLst>
  <p:sldSz cx="9144000" cy="6858000" type="screen4x3"/>
  <p:notesSz cx="6807200" cy="9939338"/>
  <p:custDataLst>
    <p:tags r:id="rId25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2474"/>
    <a:srgbClr val="175079"/>
    <a:srgbClr val="A4B543"/>
    <a:srgbClr val="C5D64C"/>
    <a:srgbClr val="DB4126"/>
    <a:srgbClr val="000000"/>
    <a:srgbClr val="3B3B3B"/>
    <a:srgbClr val="D4E64E"/>
    <a:srgbClr val="0D0D0D"/>
    <a:srgbClr val="E69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9" autoAdjust="0"/>
    <p:restoredTop sz="94286" autoAdjust="0"/>
  </p:normalViewPr>
  <p:slideViewPr>
    <p:cSldViewPr snapToGrid="0">
      <p:cViewPr varScale="1">
        <p:scale>
          <a:sx n="100" d="100"/>
          <a:sy n="100" d="100"/>
        </p:scale>
        <p:origin x="-120" y="-90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1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7713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7" tIns="45774" rIns="91547" bIns="4577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7"/>
            <a:ext cx="5445760" cy="4472703"/>
          </a:xfrm>
          <a:prstGeom prst="rect">
            <a:avLst/>
          </a:prstGeom>
        </p:spPr>
        <p:txBody>
          <a:bodyPr vert="horz" lIns="91547" tIns="45774" rIns="91547" bIns="4577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1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072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172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600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718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848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2972" y="5419597"/>
            <a:ext cx="2697198" cy="911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73" y="4549936"/>
            <a:ext cx="1907458" cy="230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31000" y="66110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329874" y="990788"/>
            <a:ext cx="8571053" cy="545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31000" y="66110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평행 사변형 6"/>
          <p:cNvSpPr/>
          <p:nvPr userDrawn="1"/>
        </p:nvSpPr>
        <p:spPr>
          <a:xfrm flipH="1" flipV="1">
            <a:off x="-6054" y="180975"/>
            <a:ext cx="8970542" cy="597922"/>
          </a:xfrm>
          <a:custGeom>
            <a:avLst/>
            <a:gdLst>
              <a:gd name="connsiteX0" fmla="*/ 0 w 8964488"/>
              <a:gd name="connsiteY0" fmla="*/ 588397 h 588397"/>
              <a:gd name="connsiteX1" fmla="*/ 584496 w 8964488"/>
              <a:gd name="connsiteY1" fmla="*/ 0 h 588397"/>
              <a:gd name="connsiteX2" fmla="*/ 8964488 w 8964488"/>
              <a:gd name="connsiteY2" fmla="*/ 0 h 588397"/>
              <a:gd name="connsiteX3" fmla="*/ 8379992 w 8964488"/>
              <a:gd name="connsiteY3" fmla="*/ 588397 h 588397"/>
              <a:gd name="connsiteX4" fmla="*/ 0 w 8964488"/>
              <a:gd name="connsiteY4" fmla="*/ 588397 h 588397"/>
              <a:gd name="connsiteX0" fmla="*/ 0 w 8970542"/>
              <a:gd name="connsiteY0" fmla="*/ 588397 h 597922"/>
              <a:gd name="connsiteX1" fmla="*/ 584496 w 8970542"/>
              <a:gd name="connsiteY1" fmla="*/ 0 h 597922"/>
              <a:gd name="connsiteX2" fmla="*/ 8964488 w 8970542"/>
              <a:gd name="connsiteY2" fmla="*/ 0 h 597922"/>
              <a:gd name="connsiteX3" fmla="*/ 8970542 w 8970542"/>
              <a:gd name="connsiteY3" fmla="*/ 597922 h 597922"/>
              <a:gd name="connsiteX4" fmla="*/ 0 w 8970542"/>
              <a:gd name="connsiteY4" fmla="*/ 588397 h 59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0542" h="597922">
                <a:moveTo>
                  <a:pt x="0" y="588397"/>
                </a:moveTo>
                <a:lnTo>
                  <a:pt x="584496" y="0"/>
                </a:lnTo>
                <a:lnTo>
                  <a:pt x="8964488" y="0"/>
                </a:lnTo>
                <a:lnTo>
                  <a:pt x="8970542" y="597922"/>
                </a:lnTo>
                <a:lnTo>
                  <a:pt x="0" y="588397"/>
                </a:lnTo>
                <a:close/>
              </a:path>
            </a:pathLst>
          </a:custGeom>
          <a:gradFill>
            <a:gsLst>
              <a:gs pos="86000">
                <a:srgbClr val="1D7990"/>
              </a:gs>
              <a:gs pos="18000">
                <a:srgbClr val="259AAE"/>
              </a:gs>
              <a:gs pos="0">
                <a:srgbClr val="6EC1CF"/>
              </a:gs>
              <a:gs pos="100000">
                <a:srgbClr val="1E7E97">
                  <a:lumMod val="77000"/>
                </a:srgbClr>
              </a:gs>
            </a:gsLst>
            <a:lin ang="0" scaled="1"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2" name="Rectangle 13"/>
          <p:cNvSpPr>
            <a:spLocks noChangeArrowheads="1"/>
          </p:cNvSpPr>
          <p:nvPr userDrawn="1"/>
        </p:nvSpPr>
        <p:spPr bwMode="auto">
          <a:xfrm flipV="1">
            <a:off x="8360817" y="0"/>
            <a:ext cx="597600" cy="190500"/>
          </a:xfrm>
          <a:prstGeom prst="rect">
            <a:avLst/>
          </a:prstGeom>
          <a:gradFill flip="none" rotWithShape="1">
            <a:gsLst>
              <a:gs pos="0">
                <a:srgbClr val="1F849C">
                  <a:lumMod val="85000"/>
                </a:srgbClr>
              </a:gs>
              <a:gs pos="100000">
                <a:srgbClr val="1E7E97">
                  <a:lumMod val="8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7516" y="310038"/>
            <a:ext cx="7338859" cy="408323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80000"/>
                    </a:prstClr>
                  </a:outerShdw>
                </a:effectLst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altLang="ko-KR" dirty="0" smtClean="0"/>
              <a:t>Slide Main title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865" y="6557200"/>
            <a:ext cx="890527" cy="3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40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12.pn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7"/>
          <p:cNvSpPr txBox="1">
            <a:spLocks/>
          </p:cNvSpPr>
          <p:nvPr/>
        </p:nvSpPr>
        <p:spPr>
          <a:xfrm>
            <a:off x="4558553" y="2272098"/>
            <a:ext cx="4409235" cy="4370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제</a:t>
            </a:r>
            <a:r>
              <a:rPr kumimoji="0" lang="en-US" altLang="ko-KR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04</a:t>
            </a: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장</a:t>
            </a:r>
            <a:endParaRPr lang="ko-KR" altLang="en-US" sz="28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" name="제목 7"/>
          <p:cNvSpPr txBox="1">
            <a:spLocks/>
          </p:cNvSpPr>
          <p:nvPr/>
        </p:nvSpPr>
        <p:spPr>
          <a:xfrm>
            <a:off x="4582792" y="2790621"/>
            <a:ext cx="4384996" cy="3877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2400" spc="300" dirty="0" err="1" smtClean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전처리와</a:t>
            </a:r>
            <a:r>
              <a:rPr lang="ko-KR" altLang="en-US" sz="2400" spc="300" dirty="0" smtClean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 입출력</a:t>
            </a:r>
            <a:endParaRPr lang="ko-KR" altLang="en-US" sz="2400" spc="300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</a:t>
            </a:r>
            <a:r>
              <a:rPr lang="en-US" altLang="ko-KR" dirty="0" err="1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에서 정수 출력을 위한 형식 </a:t>
            </a:r>
            <a:r>
              <a:rPr lang="ko-KR" altLang="en-US" dirty="0" smtClean="0"/>
              <a:t>지정자</a:t>
            </a:r>
            <a:endParaRPr lang="en-US" altLang="ko-KR" dirty="0"/>
          </a:p>
          <a:p>
            <a:pPr lvl="1"/>
            <a:r>
              <a:rPr lang="ko-KR" altLang="en-US" dirty="0" smtClean="0"/>
              <a:t>정수의 </a:t>
            </a:r>
            <a:r>
              <a:rPr lang="ko-KR" altLang="en-US" dirty="0"/>
              <a:t>십진수 출력을 위한 형식 지정자는 </a:t>
            </a:r>
            <a:r>
              <a:rPr lang="en-US" altLang="ko-KR" dirty="0"/>
              <a:t>%d</a:t>
            </a:r>
            <a:r>
              <a:rPr lang="ko-KR" altLang="en-US" dirty="0"/>
              <a:t>와 </a:t>
            </a:r>
            <a:r>
              <a:rPr lang="en-US" altLang="ko-KR" dirty="0"/>
              <a:t>%</a:t>
            </a:r>
            <a:r>
              <a:rPr lang="en-US" altLang="ko-KR" dirty="0" err="1" smtClean="0"/>
              <a:t>i</a:t>
            </a:r>
            <a:endParaRPr lang="en-US" altLang="ko-KR" dirty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/>
              <a:t>진수로 출력하려면 </a:t>
            </a:r>
            <a:r>
              <a:rPr lang="en-US" altLang="ko-KR" dirty="0"/>
              <a:t>%o</a:t>
            </a:r>
            <a:r>
              <a:rPr lang="ko-KR" altLang="en-US" dirty="0"/>
              <a:t>를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앞 </a:t>
            </a:r>
            <a:r>
              <a:rPr lang="ko-KR" altLang="en-US" dirty="0"/>
              <a:t>부분에 숫자 </a:t>
            </a:r>
            <a:r>
              <a:rPr lang="en-US" altLang="ko-KR" dirty="0"/>
              <a:t>0</a:t>
            </a:r>
            <a:r>
              <a:rPr lang="ko-KR" altLang="en-US" dirty="0"/>
              <a:t>이 </a:t>
            </a:r>
            <a:r>
              <a:rPr lang="ko-KR" altLang="en-US" dirty="0" smtClean="0"/>
              <a:t>붙는</a:t>
            </a:r>
            <a:r>
              <a:rPr lang="en-US" altLang="ko-KR" dirty="0" smtClean="0"/>
              <a:t> </a:t>
            </a:r>
            <a:r>
              <a:rPr lang="ko-KR" altLang="en-US" dirty="0"/>
              <a:t>출력을 </a:t>
            </a:r>
            <a:r>
              <a:rPr lang="ko-KR" altLang="en-US" dirty="0" smtClean="0"/>
              <a:t>하려면 </a:t>
            </a:r>
            <a:r>
              <a:rPr lang="en-US" altLang="ko-KR" dirty="0" smtClean="0"/>
              <a:t>%#</a:t>
            </a:r>
            <a:r>
              <a:rPr lang="en-US" altLang="ko-KR" dirty="0"/>
              <a:t>o</a:t>
            </a:r>
            <a:r>
              <a:rPr lang="ko-KR" altLang="en-US" dirty="0"/>
              <a:t>를 </a:t>
            </a:r>
            <a:r>
              <a:rPr lang="ko-KR" altLang="en-US" dirty="0" smtClean="0"/>
              <a:t>이용</a:t>
            </a:r>
            <a:endParaRPr lang="en-US" altLang="ko-KR" dirty="0"/>
          </a:p>
          <a:p>
            <a:pPr lvl="1"/>
            <a:r>
              <a:rPr lang="ko-KR" altLang="en-US" dirty="0" smtClean="0"/>
              <a:t>소문자의 </a:t>
            </a:r>
            <a:r>
              <a:rPr lang="ko-KR" altLang="en-US" dirty="0"/>
              <a:t>십육진수로 출력하려면 </a:t>
            </a:r>
            <a:r>
              <a:rPr lang="en-US" altLang="ko-KR" dirty="0"/>
              <a:t>%x</a:t>
            </a:r>
            <a:r>
              <a:rPr lang="ko-KR" altLang="en-US" dirty="0"/>
              <a:t>와 대문자로 출력하려면 </a:t>
            </a:r>
            <a:r>
              <a:rPr lang="en-US" altLang="ko-KR" dirty="0"/>
              <a:t>%X</a:t>
            </a:r>
            <a:r>
              <a:rPr lang="ko-KR" altLang="en-US" dirty="0"/>
              <a:t>를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16</a:t>
            </a:r>
            <a:r>
              <a:rPr lang="ko-KR" altLang="en-US" dirty="0"/>
              <a:t>진수 앞에 </a:t>
            </a:r>
            <a:r>
              <a:rPr lang="en-US" altLang="ko-KR" dirty="0"/>
              <a:t>0x</a:t>
            </a:r>
            <a:r>
              <a:rPr lang="ko-KR" altLang="en-US" dirty="0"/>
              <a:t>또는 </a:t>
            </a:r>
            <a:r>
              <a:rPr lang="en-US" altLang="ko-KR" dirty="0"/>
              <a:t>0X</a:t>
            </a:r>
            <a:r>
              <a:rPr lang="ko-KR" altLang="en-US" dirty="0"/>
              <a:t>를 붙여 출력하려면 </a:t>
            </a:r>
            <a:r>
              <a:rPr lang="en-US" altLang="ko-KR" dirty="0"/>
              <a:t>#</a:t>
            </a:r>
            <a:r>
              <a:rPr lang="ko-KR" altLang="en-US" dirty="0"/>
              <a:t>을 삽입하여 </a:t>
            </a:r>
            <a:r>
              <a:rPr lang="en-US" altLang="ko-KR" dirty="0"/>
              <a:t>%#x</a:t>
            </a:r>
            <a:r>
              <a:rPr lang="ko-KR" altLang="en-US" dirty="0"/>
              <a:t>와 </a:t>
            </a:r>
            <a:r>
              <a:rPr lang="en-US" altLang="ko-KR" dirty="0"/>
              <a:t>%#X</a:t>
            </a:r>
            <a:r>
              <a:rPr lang="ko-KR" altLang="en-US" dirty="0"/>
              <a:t>를 </a:t>
            </a:r>
            <a:r>
              <a:rPr lang="ko-KR" altLang="en-US" dirty="0" smtClean="0"/>
              <a:t>이용</a:t>
            </a:r>
            <a:endParaRPr lang="en-US" altLang="ko-KR" dirty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 err="1"/>
              <a:t>printf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err="1" smtClean="0"/>
              <a:t>반환값은</a:t>
            </a:r>
            <a:r>
              <a:rPr lang="ko-KR" altLang="en-US" dirty="0" smtClean="0"/>
              <a:t> </a:t>
            </a:r>
            <a:r>
              <a:rPr lang="ko-KR" altLang="en-US" dirty="0"/>
              <a:t>출력한 문자 </a:t>
            </a:r>
            <a:r>
              <a:rPr lang="ko-KR" altLang="en-US" dirty="0" smtClean="0"/>
              <a:t>수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정수의 십진수</a:t>
            </a:r>
            <a:r>
              <a:rPr lang="en-US" altLang="ko-KR" dirty="0"/>
              <a:t>, 8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30" y="3385864"/>
            <a:ext cx="6387060" cy="29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double </a:t>
            </a:r>
            <a:r>
              <a:rPr lang="ko-KR" altLang="en-US" dirty="0" smtClean="0"/>
              <a:t>실수의 출력을 </a:t>
            </a:r>
            <a:r>
              <a:rPr lang="ko-KR" altLang="en-US" dirty="0"/>
              <a:t>위한 형식 지정자는 </a:t>
            </a:r>
            <a:r>
              <a:rPr lang="en-US" altLang="ko-KR" dirty="0" smtClean="0"/>
              <a:t>%lf</a:t>
            </a:r>
            <a:endParaRPr lang="en-US" altLang="ko-KR" dirty="0"/>
          </a:p>
          <a:p>
            <a:pPr lvl="1"/>
            <a:r>
              <a:rPr lang="ko-KR" altLang="en-US" dirty="0" smtClean="0"/>
              <a:t>기본적으로 </a:t>
            </a:r>
            <a:r>
              <a:rPr lang="en-US" altLang="ko-KR" dirty="0"/>
              <a:t>3.400000</a:t>
            </a:r>
            <a:r>
              <a:rPr lang="ko-KR" altLang="en-US" dirty="0"/>
              <a:t>와 같이 소수점 </a:t>
            </a:r>
            <a:r>
              <a:rPr lang="en-US" altLang="ko-KR" dirty="0"/>
              <a:t>6</a:t>
            </a:r>
            <a:r>
              <a:rPr lang="ko-KR" altLang="en-US" dirty="0"/>
              <a:t>자리까지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float</a:t>
            </a:r>
            <a:r>
              <a:rPr lang="ko-KR" altLang="en-US" dirty="0" smtClean="0"/>
              <a:t> 실수</a:t>
            </a:r>
            <a:r>
              <a:rPr lang="ko-KR" altLang="en-US" dirty="0"/>
              <a:t>의 </a:t>
            </a:r>
            <a:r>
              <a:rPr lang="ko-KR" altLang="en-US" dirty="0" err="1" smtClean="0"/>
              <a:t>형식지정자는</a:t>
            </a:r>
            <a:r>
              <a:rPr lang="en-US" altLang="ko-KR" dirty="0" smtClean="0"/>
              <a:t> %f</a:t>
            </a:r>
            <a:endParaRPr lang="en-US" altLang="ko-KR" dirty="0"/>
          </a:p>
          <a:p>
            <a:pPr lvl="2"/>
            <a:r>
              <a:rPr lang="ko-KR" altLang="en-US" dirty="0" smtClean="0"/>
              <a:t>함수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()</a:t>
            </a:r>
            <a:r>
              <a:rPr lang="ko-KR" altLang="en-US" dirty="0" smtClean="0"/>
              <a:t>에서 실수 출력으로 </a:t>
            </a:r>
            <a:r>
              <a:rPr lang="en-US" altLang="ko-KR" dirty="0" smtClean="0"/>
              <a:t>%f, </a:t>
            </a:r>
            <a:r>
              <a:rPr lang="ko-KR" altLang="en-US" dirty="0" smtClean="0"/>
              <a:t> </a:t>
            </a:r>
            <a:r>
              <a:rPr lang="en-US" altLang="ko-KR" dirty="0" smtClean="0"/>
              <a:t>%lf </a:t>
            </a:r>
            <a:r>
              <a:rPr lang="ko-KR" altLang="en-US" dirty="0" smtClean="0"/>
              <a:t>구분 없이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써도 되지만 구분할 것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출력 </a:t>
            </a:r>
            <a:r>
              <a:rPr lang="ko-KR" altLang="en-US" dirty="0"/>
              <a:t>폭의 지정</a:t>
            </a:r>
            <a:endParaRPr lang="en-US" altLang="ko-KR" dirty="0"/>
          </a:p>
          <a:p>
            <a:pPr lvl="1"/>
            <a:r>
              <a:rPr lang="ko-KR" altLang="en-US" dirty="0"/>
              <a:t>출력 필드 폭이 출력 내용의 폭보다 넓으면 정렬은 기본이 </a:t>
            </a:r>
            <a:r>
              <a:rPr lang="ko-KR" altLang="en-US" dirty="0" smtClean="0"/>
              <a:t>오른쪽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필요하면 </a:t>
            </a:r>
            <a:r>
              <a:rPr lang="ko-KR" altLang="en-US" dirty="0"/>
              <a:t>왼쪽으로 지정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실수를 위한 출력 </a:t>
            </a:r>
            <a:r>
              <a:rPr lang="en-US" altLang="ko-KR" dirty="0" smtClean="0"/>
              <a:t>%lf </a:t>
            </a:r>
            <a:r>
              <a:rPr lang="ko-KR" altLang="en-US" dirty="0" smtClean="0"/>
              <a:t>또는</a:t>
            </a:r>
            <a:r>
              <a:rPr lang="en-US" altLang="ko-KR" dirty="0" smtClean="0"/>
              <a:t> %f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772" y="3140582"/>
            <a:ext cx="5595693" cy="352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1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형식 문자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옵션 지정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형식문자</a:t>
            </a:r>
            <a:r>
              <a:rPr lang="en-US" altLang="ko-KR" dirty="0"/>
              <a:t>(type field characters) </a:t>
            </a:r>
            <a:r>
              <a:rPr lang="ko-KR" altLang="en-US" dirty="0"/>
              <a:t>종류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42" y="4382960"/>
            <a:ext cx="6020468" cy="22114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16" y="1021699"/>
            <a:ext cx="4999369" cy="353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8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개인의 </a:t>
            </a:r>
            <a:r>
              <a:rPr lang="ko-KR" altLang="en-US" b="0" dirty="0"/>
              <a:t>성별과 이름</a:t>
            </a:r>
            <a:r>
              <a:rPr lang="en-US" altLang="ko-KR" b="0" dirty="0"/>
              <a:t>, </a:t>
            </a:r>
            <a:r>
              <a:rPr lang="ko-KR" altLang="en-US" b="0" dirty="0"/>
              <a:t>나이</a:t>
            </a:r>
            <a:r>
              <a:rPr lang="en-US" altLang="ko-KR" b="0" dirty="0"/>
              <a:t>, </a:t>
            </a:r>
            <a:r>
              <a:rPr lang="ko-KR" altLang="en-US" b="0" dirty="0"/>
              <a:t>성적 등 개인 </a:t>
            </a:r>
            <a:r>
              <a:rPr lang="ko-KR" altLang="en-US" b="0" dirty="0" smtClean="0"/>
              <a:t>정보 출력 프로그램</a:t>
            </a:r>
            <a:endParaRPr lang="ko-KR" altLang="en-US" b="0" dirty="0"/>
          </a:p>
          <a:p>
            <a:pPr lvl="1"/>
            <a:r>
              <a:rPr lang="ko-KR" altLang="en-US" b="0" dirty="0" err="1" smtClean="0"/>
              <a:t>자료형</a:t>
            </a:r>
            <a:r>
              <a:rPr lang="ko-KR" altLang="en-US" b="0" dirty="0" smtClean="0"/>
              <a:t> </a:t>
            </a:r>
            <a:r>
              <a:rPr lang="en-US" altLang="ko-KR" b="0" dirty="0"/>
              <a:t>int </a:t>
            </a:r>
            <a:r>
              <a:rPr lang="ko-KR" altLang="en-US" b="0" dirty="0"/>
              <a:t>형인 나이와 </a:t>
            </a:r>
            <a:r>
              <a:rPr lang="en-US" altLang="ko-KR" b="0" dirty="0"/>
              <a:t>double </a:t>
            </a:r>
            <a:r>
              <a:rPr lang="ko-KR" altLang="en-US" b="0" dirty="0"/>
              <a:t>형 성적 평균평점 등을 출력</a:t>
            </a:r>
          </a:p>
          <a:p>
            <a:pPr lvl="1"/>
            <a:r>
              <a:rPr lang="ko-KR" altLang="en-US" b="0" dirty="0" smtClean="0"/>
              <a:t>성별</a:t>
            </a:r>
            <a:r>
              <a:rPr lang="en-US" altLang="ko-KR" b="0" dirty="0"/>
              <a:t>, </a:t>
            </a:r>
            <a:r>
              <a:rPr lang="ko-KR" altLang="en-US" b="0" dirty="0"/>
              <a:t>나이</a:t>
            </a:r>
            <a:r>
              <a:rPr lang="en-US" altLang="ko-KR" b="0" dirty="0"/>
              <a:t>, </a:t>
            </a:r>
            <a:r>
              <a:rPr lang="ko-KR" altLang="en-US" b="0" dirty="0"/>
              <a:t>몸무게</a:t>
            </a:r>
            <a:r>
              <a:rPr lang="en-US" altLang="ko-KR" b="0" dirty="0"/>
              <a:t>, </a:t>
            </a:r>
            <a:r>
              <a:rPr lang="ko-KR" altLang="en-US" b="0" dirty="0"/>
              <a:t>평균평점을 다음과 같이 </a:t>
            </a:r>
            <a:r>
              <a:rPr lang="ko-KR" altLang="en-US" b="0" dirty="0" smtClean="0"/>
              <a:t>출력</a:t>
            </a:r>
            <a:endParaRPr lang="en-US" altLang="ko-KR" b="0" dirty="0" smtClean="0"/>
          </a:p>
          <a:p>
            <a:r>
              <a:rPr lang="ko-KR" altLang="en-US" b="0" dirty="0" smtClean="0"/>
              <a:t>결과</a:t>
            </a:r>
            <a:endParaRPr lang="ko-KR" altLang="en-US" b="0" dirty="0"/>
          </a:p>
          <a:p>
            <a:pPr lvl="1"/>
            <a:r>
              <a:rPr lang="ko-KR" altLang="en-US" b="0" dirty="0"/>
              <a:t>성별</a:t>
            </a:r>
            <a:r>
              <a:rPr lang="en-US" altLang="ko-KR" b="0" dirty="0"/>
              <a:t>: M</a:t>
            </a:r>
          </a:p>
          <a:p>
            <a:pPr lvl="1"/>
            <a:r>
              <a:rPr lang="ko-KR" altLang="en-US" b="0" dirty="0"/>
              <a:t>이름</a:t>
            </a:r>
            <a:r>
              <a:rPr lang="en-US" altLang="ko-KR" b="0" dirty="0"/>
              <a:t>: </a:t>
            </a:r>
            <a:r>
              <a:rPr lang="ko-KR" altLang="en-US" b="0" dirty="0"/>
              <a:t>안 병훈</a:t>
            </a:r>
          </a:p>
          <a:p>
            <a:pPr lvl="1"/>
            <a:r>
              <a:rPr lang="ko-KR" altLang="en-US" b="0" dirty="0"/>
              <a:t>나이</a:t>
            </a:r>
            <a:r>
              <a:rPr lang="en-US" altLang="ko-KR" b="0" dirty="0"/>
              <a:t>: 20</a:t>
            </a:r>
          </a:p>
          <a:p>
            <a:pPr lvl="1"/>
            <a:r>
              <a:rPr lang="ko-KR" altLang="en-US" b="0" dirty="0"/>
              <a:t>몸무게</a:t>
            </a:r>
            <a:r>
              <a:rPr lang="en-US" altLang="ko-KR" b="0" dirty="0"/>
              <a:t>: 62.49</a:t>
            </a:r>
          </a:p>
          <a:p>
            <a:pPr lvl="1"/>
            <a:r>
              <a:rPr lang="ko-KR" altLang="en-US" b="0" dirty="0"/>
              <a:t>평균평점</a:t>
            </a:r>
            <a:r>
              <a:rPr lang="en-US" altLang="ko-KR" b="0" dirty="0"/>
              <a:t>(GPA): 3.880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LAB </a:t>
            </a:r>
            <a:r>
              <a:rPr lang="ko-KR" altLang="en-US" dirty="0"/>
              <a:t>정수와 실수</a:t>
            </a:r>
            <a:r>
              <a:rPr lang="en-US" altLang="ko-KR" dirty="0"/>
              <a:t>, </a:t>
            </a:r>
            <a:r>
              <a:rPr lang="ko-KR" altLang="en-US" dirty="0"/>
              <a:t>문자와 문자열의 출력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11" y="2289257"/>
            <a:ext cx="5227544" cy="375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4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5" y="2133349"/>
            <a:ext cx="6055444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03.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입력함수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scanf_s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(),</a:t>
            </a:r>
            <a:r>
              <a:rPr lang="en-US" altLang="ko-KR" sz="3200" b="1" dirty="0" err="1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scanf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()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99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0506" y="990787"/>
            <a:ext cx="8725359" cy="5676713"/>
          </a:xfrm>
        </p:spPr>
        <p:txBody>
          <a:bodyPr>
            <a:normAutofit/>
          </a:bodyPr>
          <a:lstStyle/>
          <a:p>
            <a:r>
              <a:rPr lang="ko-KR" altLang="en-US" dirty="0"/>
              <a:t>함수 </a:t>
            </a:r>
            <a:r>
              <a:rPr lang="en-US" altLang="ko-KR" dirty="0" err="1" smtClean="0"/>
              <a:t>scanf_s</a:t>
            </a:r>
            <a:r>
              <a:rPr lang="en-US" altLang="ko-KR" dirty="0" smtClean="0"/>
              <a:t>()</a:t>
            </a:r>
            <a:endParaRPr lang="en-US" altLang="ko-KR" dirty="0"/>
          </a:p>
          <a:p>
            <a:pPr lvl="1"/>
            <a:r>
              <a:rPr lang="ko-KR" altLang="en-US" dirty="0" smtClean="0"/>
              <a:t>대표적인 </a:t>
            </a:r>
            <a:r>
              <a:rPr lang="ko-KR" altLang="en-US" dirty="0"/>
              <a:t>입력함수이고 </a:t>
            </a:r>
            <a:r>
              <a:rPr lang="en-US" altLang="ko-KR" dirty="0" smtClean="0"/>
              <a:t>%d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%lf</a:t>
            </a:r>
            <a:r>
              <a:rPr lang="ko-KR" altLang="en-US" dirty="0" smtClean="0"/>
              <a:t>같은 동일한 형식 </a:t>
            </a:r>
            <a:r>
              <a:rPr lang="ko-KR" altLang="en-US" dirty="0"/>
              <a:t>지정자를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2"/>
            <a:r>
              <a:rPr lang="en-US" altLang="ko-KR" dirty="0"/>
              <a:t>‘scan’</a:t>
            </a:r>
            <a:r>
              <a:rPr lang="ko-KR" altLang="en-US" dirty="0"/>
              <a:t>이라는 단어는 </a:t>
            </a:r>
            <a:r>
              <a:rPr lang="ko-KR" altLang="en-US" dirty="0" smtClean="0"/>
              <a:t>스캐너와 </a:t>
            </a:r>
            <a:r>
              <a:rPr lang="ko-KR" altLang="en-US" dirty="0"/>
              <a:t>같이 어떠한 자료를 훑어 복사하거나</a:t>
            </a:r>
            <a:r>
              <a:rPr lang="en-US" altLang="ko-KR" dirty="0"/>
              <a:t>, </a:t>
            </a:r>
            <a:r>
              <a:rPr lang="ko-KR" altLang="en-US" dirty="0" smtClean="0"/>
              <a:t>유심히 </a:t>
            </a:r>
            <a:r>
              <a:rPr lang="ko-KR" altLang="en-US" dirty="0"/>
              <a:t>살펴본다는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첫 </a:t>
            </a:r>
            <a:r>
              <a:rPr lang="ko-KR" altLang="en-US" dirty="0"/>
              <a:t>번째 인자는 형식문자열</a:t>
            </a:r>
            <a:r>
              <a:rPr lang="en-US" altLang="ko-KR" dirty="0"/>
              <a:t>(format string</a:t>
            </a:r>
            <a:r>
              <a:rPr lang="en-US" altLang="ko-KR" dirty="0" smtClean="0"/>
              <a:t>) – </a:t>
            </a:r>
            <a:r>
              <a:rPr lang="ko-KR" altLang="en-US" dirty="0" err="1" smtClean="0"/>
              <a:t>형식지정자외의</a:t>
            </a:r>
            <a:r>
              <a:rPr lang="ko-KR" altLang="en-US" dirty="0" smtClean="0"/>
              <a:t> 문자열은 </a:t>
            </a:r>
            <a:r>
              <a:rPr lang="ko-KR" altLang="en-US" dirty="0" err="1" smtClean="0"/>
              <a:t>쓰지말</a:t>
            </a:r>
            <a:r>
              <a:rPr lang="ko-KR" altLang="en-US" dirty="0" smtClean="0"/>
              <a:t> 것</a:t>
            </a:r>
            <a:r>
              <a:rPr lang="en-US" altLang="ko-KR" dirty="0" smtClean="0"/>
              <a:t>!!</a:t>
            </a:r>
            <a:endParaRPr lang="ko-KR" altLang="en-US" dirty="0"/>
          </a:p>
          <a:p>
            <a:pPr lvl="2"/>
            <a:r>
              <a:rPr lang="ko-KR" altLang="en-US" dirty="0" err="1" smtClean="0"/>
              <a:t>형식지정자</a:t>
            </a:r>
            <a:r>
              <a:rPr lang="en-US" altLang="ko-KR" dirty="0"/>
              <a:t>(format specification)</a:t>
            </a:r>
            <a:r>
              <a:rPr lang="ko-KR" altLang="en-US" dirty="0"/>
              <a:t>는 </a:t>
            </a:r>
            <a:r>
              <a:rPr lang="en-US" altLang="ko-KR" dirty="0"/>
              <a:t>%d, %c, %lf, %f</a:t>
            </a:r>
            <a:r>
              <a:rPr lang="ko-KR" altLang="en-US" dirty="0"/>
              <a:t>와 같이 </a:t>
            </a:r>
            <a:r>
              <a:rPr lang="en-US" altLang="ko-KR" dirty="0"/>
              <a:t>%</a:t>
            </a:r>
            <a:r>
              <a:rPr lang="ko-KR" altLang="en-US" dirty="0"/>
              <a:t>로 </a:t>
            </a:r>
            <a:r>
              <a:rPr lang="ko-KR" altLang="en-US" dirty="0" smtClean="0"/>
              <a:t>시작</a:t>
            </a:r>
            <a:endParaRPr lang="en-US" altLang="ko-KR" dirty="0"/>
          </a:p>
          <a:p>
            <a:pPr lvl="1"/>
            <a:r>
              <a:rPr lang="ko-KR" altLang="en-US" dirty="0" smtClean="0"/>
              <a:t>두 </a:t>
            </a:r>
            <a:r>
              <a:rPr lang="ko-KR" altLang="en-US" dirty="0"/>
              <a:t>번째 인자부터는 키보드 </a:t>
            </a:r>
            <a:r>
              <a:rPr lang="ko-KR" altLang="en-US" dirty="0" err="1"/>
              <a:t>입력값이</a:t>
            </a:r>
            <a:r>
              <a:rPr lang="ko-KR" altLang="en-US" dirty="0"/>
              <a:t> 복사 저장되는 입력변수 </a:t>
            </a:r>
            <a:r>
              <a:rPr lang="ko-KR" altLang="en-US" dirty="0" smtClean="0"/>
              <a:t>목록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변수이름 </a:t>
            </a:r>
            <a:r>
              <a:rPr lang="ko-KR" altLang="en-US" dirty="0"/>
              <a:t>앞에 반드시 주소연산자 </a:t>
            </a:r>
            <a:r>
              <a:rPr lang="ko-KR" altLang="en-US" dirty="0" smtClean="0"/>
              <a:t>  </a:t>
            </a:r>
            <a:r>
              <a:rPr lang="en-US" altLang="ko-KR" sz="2800" dirty="0" smtClean="0">
                <a:solidFill>
                  <a:srgbClr val="FF0000"/>
                </a:solidFill>
              </a:rPr>
              <a:t>&amp;(ampersand)</a:t>
            </a:r>
            <a:r>
              <a:rPr lang="ko-KR" altLang="en-US" dirty="0" smtClean="0"/>
              <a:t>를 붙임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/>
              <a:t>형 변수 </a:t>
            </a:r>
            <a:r>
              <a:rPr lang="en-US" altLang="ko-KR" dirty="0"/>
              <a:t>year</a:t>
            </a:r>
            <a:r>
              <a:rPr lang="ko-KR" altLang="en-US" dirty="0"/>
              <a:t>에 키보드 </a:t>
            </a:r>
            <a:r>
              <a:rPr lang="ko-KR" altLang="en-US" dirty="0" err="1"/>
              <a:t>입력값을</a:t>
            </a:r>
            <a:r>
              <a:rPr lang="ko-KR" altLang="en-US" dirty="0"/>
              <a:t>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scanf_s</a:t>
            </a:r>
            <a:r>
              <a:rPr lang="en-US" altLang="ko-KR" dirty="0" smtClean="0"/>
              <a:t>("%</a:t>
            </a:r>
            <a:r>
              <a:rPr lang="en-US" altLang="ko-KR" dirty="0"/>
              <a:t>d", &amp;year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lvl="2"/>
            <a:r>
              <a:rPr lang="ko-KR" altLang="en-US" dirty="0" smtClean="0"/>
              <a:t>주소연산식인 </a:t>
            </a:r>
            <a:r>
              <a:rPr lang="en-US" altLang="ko-KR" dirty="0"/>
              <a:t>&amp;year</a:t>
            </a:r>
            <a:r>
              <a:rPr lang="ko-KR" altLang="en-US" dirty="0"/>
              <a:t>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year</a:t>
            </a:r>
            <a:r>
              <a:rPr lang="ko-KR" altLang="en-US" dirty="0"/>
              <a:t>로 기술하면 </a:t>
            </a:r>
            <a:r>
              <a:rPr lang="ko-KR" altLang="en-US" dirty="0" err="1"/>
              <a:t>입력값이</a:t>
            </a:r>
            <a:r>
              <a:rPr lang="ko-KR" altLang="en-US" dirty="0"/>
              <a:t> 저장될 주소를 찾지 못해 오류가 </a:t>
            </a:r>
            <a:r>
              <a:rPr lang="ko-KR" altLang="en-US" dirty="0" smtClean="0"/>
              <a:t>발생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 smtClean="0"/>
              <a:t>scanf_s</a:t>
            </a:r>
            <a:r>
              <a:rPr lang="en-US" altLang="ko-KR" dirty="0" smtClean="0"/>
              <a:t>()</a:t>
            </a:r>
            <a:r>
              <a:rPr lang="ko-KR" altLang="en-US" dirty="0"/>
              <a:t>와 정수 입력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600" y="3518896"/>
            <a:ext cx="5473370" cy="153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9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정수 입력</a:t>
            </a:r>
            <a:endParaRPr lang="ko-KR" altLang="en-US" dirty="0"/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1003225" y="1652538"/>
            <a:ext cx="19246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#define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에서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인자 사용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801701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989438"/>
            <a:ext cx="179970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scanf.c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7853" y="1447439"/>
            <a:ext cx="4403887" cy="12721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지정된 </a:t>
            </a:r>
            <a:r>
              <a:rPr lang="ko-KR" altLang="en-US" sz="1200" dirty="0" err="1">
                <a:latin typeface="+mn-ea"/>
              </a:rPr>
              <a:t>형식지정자에</a:t>
            </a:r>
            <a:r>
              <a:rPr lang="ko-KR" altLang="en-US" sz="1200" dirty="0">
                <a:latin typeface="+mn-ea"/>
              </a:rPr>
              <a:t> 맞게 키보드로 적당한 값을 입력한 후 </a:t>
            </a:r>
            <a:r>
              <a:rPr lang="en-US" altLang="ko-KR" sz="1200" dirty="0">
                <a:latin typeface="+mn-ea"/>
              </a:rPr>
              <a:t>[Enter] </a:t>
            </a:r>
            <a:r>
              <a:rPr lang="ko-KR" altLang="en-US" sz="1200" dirty="0" smtClean="0">
                <a:latin typeface="+mn-ea"/>
              </a:rPr>
              <a:t>키를 누르기 </a:t>
            </a:r>
            <a:r>
              <a:rPr lang="ko-KR" altLang="en-US" sz="1200" dirty="0">
                <a:latin typeface="+mn-ea"/>
              </a:rPr>
              <a:t>전까지는 실행을 멈춰 사용자의 입력을 </a:t>
            </a:r>
            <a:r>
              <a:rPr lang="ko-KR" altLang="en-US" sz="1200" dirty="0" smtClean="0">
                <a:latin typeface="+mn-ea"/>
              </a:rPr>
              <a:t>기다림</a:t>
            </a:r>
            <a:endParaRPr lang="en-US" altLang="ko-KR" sz="1200" dirty="0" smtClean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여러 </a:t>
            </a:r>
            <a:r>
              <a:rPr lang="ko-KR" altLang="en-US" sz="1200" dirty="0" err="1">
                <a:latin typeface="+mn-ea"/>
              </a:rPr>
              <a:t>입력값을</a:t>
            </a:r>
            <a:r>
              <a:rPr lang="ko-KR" altLang="en-US" sz="1200" dirty="0">
                <a:latin typeface="+mn-ea"/>
              </a:rPr>
              <a:t> 구분해주는 </a:t>
            </a:r>
            <a:r>
              <a:rPr lang="ko-KR" altLang="en-US" sz="1200" dirty="0" err="1" smtClean="0">
                <a:latin typeface="+mn-ea"/>
              </a:rPr>
              <a:t>구분자</a:t>
            </a:r>
            <a:r>
              <a:rPr lang="en-US" altLang="ko-KR" sz="1200" dirty="0">
                <a:latin typeface="+mn-ea"/>
              </a:rPr>
              <a:t>(separator</a:t>
            </a:r>
            <a:r>
              <a:rPr lang="en-US" altLang="ko-KR" sz="1200" dirty="0" smtClean="0">
                <a:latin typeface="+mn-ea"/>
              </a:rPr>
              <a:t>)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-,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/,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콤마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(,)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등을 사용할 수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있지만</a:t>
            </a: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,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공백 이외에는 가급적 사용하지 말 것</a:t>
            </a: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.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343526" y="4918838"/>
            <a:ext cx="4141469" cy="797160"/>
            <a:chOff x="5169020" y="1700804"/>
            <a:chExt cx="1863681" cy="921598"/>
          </a:xfrm>
        </p:grpSpPr>
        <p:pic>
          <p:nvPicPr>
            <p:cNvPr id="16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5304356" y="1976941"/>
              <a:ext cx="1594008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en-US" altLang="ko-KR" sz="1400" dirty="0" err="1">
                  <a:solidFill>
                    <a:schemeClr val="bg1"/>
                  </a:solidFill>
                  <a:latin typeface="+mj-ea"/>
                  <a:ea typeface="+mj-ea"/>
                </a:rPr>
                <a:t>scanf</a:t>
              </a:r>
              <a:r>
                <a:rPr kumimoji="0" lang="en-US" altLang="ko-KR" sz="1400" dirty="0">
                  <a:solidFill>
                    <a:schemeClr val="bg1"/>
                  </a:solidFill>
                  <a:latin typeface="+mj-ea"/>
                  <a:ea typeface="+mj-ea"/>
                </a:rPr>
                <a:t>() 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오류를 방지하기 위한 상수 </a:t>
              </a:r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정의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339688" y="5433004"/>
            <a:ext cx="4253429" cy="6976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>
                <a:solidFill>
                  <a:srgbClr val="062474"/>
                </a:solidFill>
                <a:latin typeface="+mn-ea"/>
              </a:rPr>
              <a:t>#define _</a:t>
            </a:r>
            <a:r>
              <a:rPr lang="en-US" altLang="ko-KR" sz="1200" dirty="0" smtClean="0">
                <a:solidFill>
                  <a:srgbClr val="062474"/>
                </a:solidFill>
                <a:latin typeface="+mn-ea"/>
              </a:rPr>
              <a:t>CRT_SECURE_NO_WARNINGS</a:t>
            </a: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062474"/>
                </a:solidFill>
                <a:latin typeface="+mn-ea"/>
              </a:rPr>
              <a:t>위 </a:t>
            </a:r>
            <a:r>
              <a:rPr lang="en-US" altLang="ko-KR" sz="1200" dirty="0" err="1">
                <a:solidFill>
                  <a:srgbClr val="062474"/>
                </a:solidFill>
                <a:latin typeface="+mn-ea"/>
              </a:rPr>
              <a:t>scanf</a:t>
            </a:r>
            <a:r>
              <a:rPr lang="en-US" altLang="ko-KR" sz="1200" dirty="0">
                <a:solidFill>
                  <a:srgbClr val="062474"/>
                </a:solidFill>
                <a:latin typeface="+mn-ea"/>
              </a:rPr>
              <a:t>() </a:t>
            </a:r>
            <a:r>
              <a:rPr lang="ko-KR" altLang="en-US" sz="1200" dirty="0">
                <a:solidFill>
                  <a:srgbClr val="062474"/>
                </a:solidFill>
                <a:latin typeface="+mn-ea"/>
              </a:rPr>
              <a:t>오류방지를 위한 매크로 상수 지시자가 </a:t>
            </a:r>
            <a:r>
              <a:rPr lang="ko-KR" altLang="en-US" sz="1200" dirty="0" smtClean="0">
                <a:solidFill>
                  <a:srgbClr val="062474"/>
                </a:solidFill>
                <a:latin typeface="+mn-ea"/>
              </a:rPr>
              <a:t>없으면  </a:t>
            </a:r>
            <a:r>
              <a:rPr lang="en-US" altLang="ko-KR" sz="1200" dirty="0">
                <a:solidFill>
                  <a:srgbClr val="062474"/>
                </a:solidFill>
                <a:latin typeface="+mn-ea"/>
              </a:rPr>
              <a:t>error C4996</a:t>
            </a:r>
            <a:r>
              <a:rPr lang="ko-KR" altLang="en-US" sz="1200" dirty="0">
                <a:solidFill>
                  <a:srgbClr val="062474"/>
                </a:solidFill>
                <a:latin typeface="+mn-ea"/>
              </a:rPr>
              <a:t>이 </a:t>
            </a:r>
            <a:r>
              <a:rPr lang="ko-KR" altLang="en-US" sz="1200" dirty="0" smtClean="0">
                <a:solidFill>
                  <a:srgbClr val="062474"/>
                </a:solidFill>
                <a:latin typeface="+mn-ea"/>
              </a:rPr>
              <a:t>발생 </a:t>
            </a:r>
            <a:r>
              <a:rPr lang="en-US" altLang="ko-KR" sz="1200" dirty="0" smtClean="0">
                <a:solidFill>
                  <a:srgbClr val="062474"/>
                </a:solidFill>
                <a:latin typeface="+mn-ea"/>
              </a:rPr>
              <a:t>-&gt; </a:t>
            </a:r>
            <a:r>
              <a:rPr lang="en-US" altLang="ko-KR" sz="1200" dirty="0" err="1" smtClean="0">
                <a:solidFill>
                  <a:srgbClr val="062474"/>
                </a:solidFill>
                <a:latin typeface="+mn-ea"/>
              </a:rPr>
              <a:t>scanf_s</a:t>
            </a:r>
            <a:r>
              <a:rPr lang="en-US" altLang="ko-KR" sz="1200" dirty="0" smtClean="0">
                <a:solidFill>
                  <a:srgbClr val="062474"/>
                </a:solidFill>
                <a:latin typeface="+mn-ea"/>
              </a:rPr>
              <a:t>() </a:t>
            </a:r>
            <a:r>
              <a:rPr lang="ko-KR" altLang="en-US" sz="1200" dirty="0" smtClean="0">
                <a:solidFill>
                  <a:srgbClr val="062474"/>
                </a:solidFill>
                <a:latin typeface="+mn-ea"/>
              </a:rPr>
              <a:t>사용 권장</a:t>
            </a:r>
            <a:r>
              <a:rPr lang="en-US" altLang="ko-KR" sz="1200" dirty="0" smtClean="0">
                <a:solidFill>
                  <a:srgbClr val="062474"/>
                </a:solidFill>
                <a:latin typeface="+mn-ea"/>
              </a:rPr>
              <a:t>!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646077" y="921850"/>
            <a:ext cx="4024003" cy="4708141"/>
            <a:chOff x="4251355" y="1172452"/>
            <a:chExt cx="4869043" cy="470814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1356" y="1172452"/>
              <a:ext cx="4864397" cy="393067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1355" y="4976127"/>
              <a:ext cx="4869043" cy="904466"/>
            </a:xfrm>
            <a:prstGeom prst="rect">
              <a:avLst/>
            </a:prstGeom>
          </p:spPr>
        </p:pic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87" y="3085436"/>
            <a:ext cx="4112339" cy="183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4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제어문자 </a:t>
            </a:r>
            <a:r>
              <a:rPr lang="en-US" altLang="ko-KR" dirty="0" smtClean="0"/>
              <a:t>%lf</a:t>
            </a:r>
            <a:r>
              <a:rPr lang="ko-KR" altLang="en-US" dirty="0"/>
              <a:t>와 </a:t>
            </a:r>
            <a:r>
              <a:rPr lang="en-US" altLang="ko-KR" dirty="0" smtClean="0"/>
              <a:t>%f</a:t>
            </a:r>
            <a:r>
              <a:rPr lang="en-US" altLang="ko-KR" dirty="0"/>
              <a:t>, %c</a:t>
            </a:r>
          </a:p>
          <a:p>
            <a:pPr lvl="1"/>
            <a:r>
              <a:rPr lang="ko-KR" altLang="en-US" dirty="0" smtClean="0"/>
              <a:t>입력자료를 실수 </a:t>
            </a:r>
            <a:r>
              <a:rPr lang="en-US" altLang="ko-KR" dirty="0">
                <a:solidFill>
                  <a:srgbClr val="FF0000"/>
                </a:solidFill>
              </a:rPr>
              <a:t>double </a:t>
            </a:r>
            <a:r>
              <a:rPr lang="ko-KR" altLang="en-US" dirty="0" smtClean="0">
                <a:solidFill>
                  <a:srgbClr val="FF0000"/>
                </a:solidFill>
              </a:rPr>
              <a:t>형</a:t>
            </a:r>
            <a:r>
              <a:rPr lang="ko-KR" altLang="en-US" dirty="0" smtClean="0"/>
              <a:t> </a:t>
            </a:r>
            <a:r>
              <a:rPr lang="ko-KR" altLang="en-US" dirty="0"/>
              <a:t>변수에 저장할</a:t>
            </a:r>
            <a:r>
              <a:rPr lang="en-US" altLang="ko-KR" dirty="0"/>
              <a:t> </a:t>
            </a:r>
            <a:r>
              <a:rPr lang="ko-KR" altLang="en-US" dirty="0"/>
              <a:t>때는</a:t>
            </a:r>
            <a:r>
              <a:rPr lang="en-US" altLang="ko-KR" dirty="0"/>
              <a:t> </a:t>
            </a:r>
            <a:r>
              <a:rPr lang="ko-KR" altLang="en-US" dirty="0" smtClean="0"/>
              <a:t>형식 </a:t>
            </a:r>
            <a:r>
              <a:rPr lang="ko-KR" altLang="en-US" dirty="0"/>
              <a:t>지정자 </a:t>
            </a:r>
            <a:r>
              <a:rPr lang="en-US" altLang="ko-KR" dirty="0" smtClean="0">
                <a:solidFill>
                  <a:srgbClr val="FF0000"/>
                </a:solidFill>
              </a:rPr>
              <a:t>%lf</a:t>
            </a:r>
            <a:r>
              <a:rPr lang="ko-KR" altLang="en-US" dirty="0"/>
              <a:t>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en-US" altLang="ko-KR" dirty="0" err="1"/>
              <a:t>scanf_s</a:t>
            </a:r>
            <a:r>
              <a:rPr lang="en-US" altLang="ko-KR" dirty="0" smtClean="0"/>
              <a:t>(“</a:t>
            </a:r>
            <a:r>
              <a:rPr lang="en-US" altLang="ko-KR" dirty="0" smtClean="0">
                <a:solidFill>
                  <a:srgbClr val="FF0000"/>
                </a:solidFill>
              </a:rPr>
              <a:t>%lf</a:t>
            </a:r>
            <a:r>
              <a:rPr lang="en-US" altLang="ko-KR" dirty="0" smtClean="0"/>
              <a:t>”, &amp;</a:t>
            </a:r>
            <a:r>
              <a:rPr lang="en-US" altLang="ko-KR" dirty="0" err="1" smtClean="0"/>
              <a:t>d_vari</a:t>
            </a:r>
            <a:r>
              <a:rPr lang="en-US" altLang="ko-KR" dirty="0" smtClean="0"/>
              <a:t>);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입력자료를 실수 </a:t>
            </a:r>
            <a:r>
              <a:rPr lang="en-US" altLang="ko-KR" sz="1700" dirty="0" smtClean="0">
                <a:solidFill>
                  <a:srgbClr val="FF0000"/>
                </a:solidFill>
              </a:rPr>
              <a:t>float</a:t>
            </a:r>
            <a:r>
              <a:rPr lang="ko-KR" altLang="en-US" sz="1700" dirty="0" smtClean="0">
                <a:solidFill>
                  <a:srgbClr val="FF0000"/>
                </a:solidFill>
              </a:rPr>
              <a:t>형</a:t>
            </a:r>
            <a:r>
              <a:rPr lang="ko-KR" altLang="en-US" dirty="0" smtClean="0"/>
              <a:t> </a:t>
            </a:r>
            <a:r>
              <a:rPr lang="ko-KR" altLang="en-US" dirty="0"/>
              <a:t>변수에 </a:t>
            </a:r>
            <a:r>
              <a:rPr lang="ko-KR" altLang="en-US" dirty="0" smtClean="0"/>
              <a:t>저장할</a:t>
            </a:r>
            <a:r>
              <a:rPr lang="en-US" altLang="ko-KR" dirty="0" smtClean="0"/>
              <a:t> </a:t>
            </a:r>
            <a:r>
              <a:rPr lang="ko-KR" altLang="en-US" dirty="0" smtClean="0"/>
              <a:t>때는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형식 </a:t>
            </a:r>
            <a:r>
              <a:rPr lang="ko-KR" altLang="en-US" dirty="0"/>
              <a:t>지정자 </a:t>
            </a:r>
            <a:r>
              <a:rPr lang="en-US" altLang="ko-KR" sz="1700" dirty="0" smtClean="0">
                <a:solidFill>
                  <a:srgbClr val="FF0000"/>
                </a:solidFill>
              </a:rPr>
              <a:t>%f</a:t>
            </a:r>
            <a:r>
              <a:rPr lang="ko-KR" altLang="en-US" dirty="0"/>
              <a:t>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en-US" altLang="ko-KR" dirty="0" err="1"/>
              <a:t>scanf_s</a:t>
            </a:r>
            <a:r>
              <a:rPr lang="en-US" altLang="ko-KR" dirty="0" smtClean="0"/>
              <a:t>(“</a:t>
            </a:r>
            <a:r>
              <a:rPr lang="en-US" altLang="ko-KR" dirty="0" smtClean="0">
                <a:solidFill>
                  <a:srgbClr val="FF0000"/>
                </a:solidFill>
              </a:rPr>
              <a:t>%f</a:t>
            </a:r>
            <a:r>
              <a:rPr lang="en-US" altLang="ko-KR" dirty="0"/>
              <a:t>”, </a:t>
            </a:r>
            <a:r>
              <a:rPr lang="en-US" altLang="ko-KR" dirty="0" smtClean="0"/>
              <a:t>&amp;</a:t>
            </a:r>
            <a:r>
              <a:rPr lang="en-US" altLang="ko-KR" dirty="0" err="1" smtClean="0"/>
              <a:t>f_vari</a:t>
            </a:r>
            <a:r>
              <a:rPr lang="en-US" altLang="ko-KR" dirty="0"/>
              <a:t>);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입력 </a:t>
            </a:r>
            <a:r>
              <a:rPr lang="ko-KR" altLang="en-US" dirty="0"/>
              <a:t>자료를 문자 </a:t>
            </a:r>
            <a:r>
              <a:rPr lang="en-US" altLang="ko-KR" dirty="0">
                <a:solidFill>
                  <a:srgbClr val="FF0000"/>
                </a:solidFill>
              </a:rPr>
              <a:t>char</a:t>
            </a:r>
            <a:r>
              <a:rPr lang="ko-KR" altLang="en-US" dirty="0">
                <a:solidFill>
                  <a:srgbClr val="FF0000"/>
                </a:solidFill>
              </a:rPr>
              <a:t>형</a:t>
            </a:r>
            <a:r>
              <a:rPr lang="ko-KR" altLang="en-US" dirty="0"/>
              <a:t> </a:t>
            </a:r>
            <a:r>
              <a:rPr lang="ko-KR" altLang="en-US" dirty="0" smtClean="0"/>
              <a:t>변수에 </a:t>
            </a:r>
            <a:r>
              <a:rPr lang="ko-KR" altLang="en-US" dirty="0"/>
              <a:t>저장할</a:t>
            </a:r>
            <a:r>
              <a:rPr lang="en-US" altLang="ko-KR" dirty="0"/>
              <a:t> </a:t>
            </a:r>
            <a:r>
              <a:rPr lang="ko-KR" altLang="en-US" dirty="0"/>
              <a:t>때는</a:t>
            </a:r>
            <a:r>
              <a:rPr lang="en-US" altLang="ko-KR" dirty="0"/>
              <a:t> </a:t>
            </a:r>
            <a:r>
              <a:rPr lang="ko-KR" altLang="en-US" dirty="0"/>
              <a:t>형식 </a:t>
            </a:r>
            <a:r>
              <a:rPr lang="ko-KR" altLang="en-US" dirty="0" smtClean="0"/>
              <a:t>지정자 </a:t>
            </a:r>
            <a:r>
              <a:rPr lang="en-US" altLang="ko-KR" dirty="0">
                <a:solidFill>
                  <a:srgbClr val="FF0000"/>
                </a:solidFill>
              </a:rPr>
              <a:t>%c</a:t>
            </a:r>
            <a:r>
              <a:rPr lang="ko-KR" altLang="en-US" dirty="0"/>
              <a:t>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scanf_s</a:t>
            </a:r>
            <a:r>
              <a:rPr lang="en-US" altLang="ko-KR" dirty="0" smtClean="0"/>
              <a:t>(“</a:t>
            </a:r>
            <a:r>
              <a:rPr lang="en-US" altLang="ko-KR" dirty="0" smtClean="0">
                <a:solidFill>
                  <a:srgbClr val="FF0000"/>
                </a:solidFill>
              </a:rPr>
              <a:t>%c</a:t>
            </a:r>
            <a:r>
              <a:rPr lang="en-US" altLang="ko-KR" dirty="0" smtClean="0"/>
              <a:t>”, &amp;</a:t>
            </a:r>
            <a:r>
              <a:rPr lang="en-US" altLang="ko-KR" dirty="0" err="1" smtClean="0"/>
              <a:t>ch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en-US" altLang="ko-KR" dirty="0" smtClean="0"/>
              <a:t>); </a:t>
            </a:r>
            <a:r>
              <a:rPr lang="ko-KR" altLang="en-US" dirty="0" smtClean="0"/>
              <a:t>처럼 변수크기를 나타내는 인자가 하나 더 필요함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ko-KR" altLang="en-US" dirty="0" smtClean="0"/>
              <a:t>여기서 </a:t>
            </a:r>
            <a:r>
              <a:rPr lang="en-US" altLang="ko-KR" dirty="0" err="1" smtClean="0"/>
              <a:t>ch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char </a:t>
            </a:r>
            <a:r>
              <a:rPr lang="ko-KR" altLang="en-US" dirty="0" smtClean="0"/>
              <a:t>변수임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실수와 문자의 입력</a:t>
            </a:r>
          </a:p>
        </p:txBody>
      </p:sp>
    </p:spTree>
    <p:extLst>
      <p:ext uri="{BB962C8B-B14F-4D97-AF65-F5344CB8AC3E}">
        <p14:creationId xmlns:p14="http://schemas.microsoft.com/office/powerpoint/2010/main" val="196221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실수와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문자 입력</a:t>
            </a:r>
            <a:endParaRPr lang="ko-KR" altLang="en-US" dirty="0"/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1003225" y="1652538"/>
            <a:ext cx="19246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#define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에서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인자 사용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117" y="1086661"/>
            <a:ext cx="4475766" cy="4552718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801701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989438"/>
            <a:ext cx="179970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floatcharscan.c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7853" y="1383044"/>
            <a:ext cx="4403887" cy="28315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latin typeface="+mn-ea"/>
              </a:rPr>
              <a:t>두 </a:t>
            </a:r>
            <a:r>
              <a:rPr lang="ko-KR" altLang="en-US" sz="1200" dirty="0">
                <a:latin typeface="+mn-ea"/>
              </a:rPr>
              <a:t>번의 </a:t>
            </a:r>
            <a:r>
              <a:rPr lang="en-US" altLang="ko-KR" sz="1200" dirty="0" err="1">
                <a:latin typeface="+mn-ea"/>
              </a:rPr>
              <a:t>scanf</a:t>
            </a:r>
            <a:r>
              <a:rPr lang="en-US" altLang="ko-KR" sz="1200" dirty="0">
                <a:latin typeface="+mn-ea"/>
              </a:rPr>
              <a:t>() </a:t>
            </a:r>
            <a:r>
              <a:rPr lang="ko-KR" altLang="en-US" sz="1200" dirty="0">
                <a:latin typeface="+mn-ea"/>
              </a:rPr>
              <a:t>호출로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콘솔에서 실수 </a:t>
            </a:r>
            <a:r>
              <a:rPr lang="en-US" altLang="ko-KR" sz="1200" dirty="0">
                <a:latin typeface="+mn-ea"/>
              </a:rPr>
              <a:t>234.5</a:t>
            </a:r>
            <a:r>
              <a:rPr lang="ko-KR" altLang="en-US" sz="1200" dirty="0">
                <a:latin typeface="+mn-ea"/>
              </a:rPr>
              <a:t>하나를 입력한 후 </a:t>
            </a:r>
            <a:r>
              <a:rPr lang="en-US" altLang="ko-KR" sz="1200" dirty="0">
                <a:latin typeface="+mn-ea"/>
              </a:rPr>
              <a:t>[Enter</a:t>
            </a:r>
            <a:r>
              <a:rPr lang="en-US" altLang="ko-KR" sz="1200" dirty="0" smtClean="0">
                <a:latin typeface="+mn-ea"/>
              </a:rPr>
              <a:t>] </a:t>
            </a:r>
            <a:r>
              <a:rPr lang="ko-KR" altLang="en-US" sz="1200" dirty="0" smtClean="0">
                <a:latin typeface="+mn-ea"/>
              </a:rPr>
              <a:t>키를 </a:t>
            </a:r>
            <a:r>
              <a:rPr lang="ko-KR" altLang="en-US" sz="1200" dirty="0">
                <a:latin typeface="+mn-ea"/>
              </a:rPr>
              <a:t>누르고 다음 줄에 문자 ‘</a:t>
            </a:r>
            <a:r>
              <a:rPr lang="en-US" altLang="ko-KR" sz="1200" dirty="0">
                <a:latin typeface="+mn-ea"/>
              </a:rPr>
              <a:t>A’</a:t>
            </a:r>
            <a:r>
              <a:rPr lang="ko-KR" altLang="en-US" sz="1200" dirty="0">
                <a:latin typeface="+mn-ea"/>
              </a:rPr>
              <a:t>를 입력하여 변수 </a:t>
            </a:r>
            <a:r>
              <a:rPr lang="en-US" altLang="ko-KR" sz="1200" dirty="0" err="1">
                <a:latin typeface="+mn-ea"/>
              </a:rPr>
              <a:t>ch</a:t>
            </a:r>
            <a:r>
              <a:rPr lang="ko-KR" altLang="en-US" sz="1200" dirty="0">
                <a:latin typeface="+mn-ea"/>
              </a:rPr>
              <a:t>에 </a:t>
            </a:r>
            <a:r>
              <a:rPr lang="ko-KR" altLang="en-US" sz="1200" dirty="0" smtClean="0">
                <a:latin typeface="+mn-ea"/>
              </a:rPr>
              <a:t>저장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입력버퍼에는 </a:t>
            </a: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[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Enter]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키가 남아 있어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두 번째 </a:t>
            </a:r>
            <a:r>
              <a:rPr lang="en-US" altLang="ko-KR" sz="1100" dirty="0" err="1">
                <a:solidFill>
                  <a:srgbClr val="7030A0"/>
                </a:solidFill>
                <a:latin typeface="+mn-ea"/>
              </a:rPr>
              <a:t>scanf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()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에서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char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형 변수 </a:t>
            </a:r>
            <a:r>
              <a:rPr lang="en-US" altLang="ko-KR" sz="1100" dirty="0" err="1">
                <a:solidFill>
                  <a:srgbClr val="7030A0"/>
                </a:solidFill>
                <a:latin typeface="+mn-ea"/>
              </a:rPr>
              <a:t>ch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에는 순서대로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[Enter]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인 문자 ‘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\n’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가 저장되고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실제 문자 ‘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A’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는 저장되지 않는 문제가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발생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latin typeface="+mn-ea"/>
              </a:rPr>
              <a:t>이러한 </a:t>
            </a:r>
            <a:r>
              <a:rPr lang="ko-KR" altLang="en-US" sz="1200" dirty="0">
                <a:latin typeface="+mn-ea"/>
              </a:rPr>
              <a:t>문제를 해결하는 방법은 두 </a:t>
            </a:r>
            <a:r>
              <a:rPr lang="ko-KR" altLang="en-US" sz="1200" dirty="0" smtClean="0">
                <a:latin typeface="+mn-ea"/>
              </a:rPr>
              <a:t>가지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첫 번째는 버퍼에 남아있는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[Enter]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키를 함수 </a:t>
            </a:r>
            <a:r>
              <a:rPr lang="en-US" altLang="ko-KR" sz="1100" dirty="0" err="1">
                <a:solidFill>
                  <a:srgbClr val="7030A0"/>
                </a:solidFill>
                <a:latin typeface="+mn-ea"/>
              </a:rPr>
              <a:t>fflush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(</a:t>
            </a:r>
            <a:r>
              <a:rPr lang="en-US" altLang="ko-KR" sz="1100" dirty="0" err="1">
                <a:solidFill>
                  <a:srgbClr val="7030A0"/>
                </a:solidFill>
                <a:latin typeface="+mn-ea"/>
              </a:rPr>
              <a:t>stdin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를 호출하여 없애버리는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방법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두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번째는 문자를 입력 받는 </a:t>
            </a: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형식지정자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%c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앞에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"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공백문자를 넣어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"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형식문자열을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" %c"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로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지정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아직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입력버퍼에 남아있는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[Enter]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키가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%c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앞에 공백문자로 인식되어 무시되고</a:t>
            </a: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,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이어 커서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위치에 입력되는 ‘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A’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가 변수 </a:t>
            </a:r>
            <a:r>
              <a:rPr lang="en-US" altLang="ko-KR" sz="1100" dirty="0" err="1">
                <a:solidFill>
                  <a:srgbClr val="7030A0"/>
                </a:solidFill>
                <a:latin typeface="+mn-ea"/>
              </a:rPr>
              <a:t>ch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에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저장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59691" y="1298347"/>
            <a:ext cx="4299820" cy="4225373"/>
            <a:chOff x="4886691" y="663347"/>
            <a:chExt cx="4299820" cy="422537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27" y="663347"/>
              <a:ext cx="4292784" cy="202796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6691" y="2664216"/>
              <a:ext cx="4299820" cy="2224504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86" y="4318793"/>
            <a:ext cx="3626603" cy="227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2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다양한 </a:t>
            </a:r>
            <a:r>
              <a:rPr lang="ko-KR" altLang="en-US" dirty="0" err="1" smtClean="0"/>
              <a:t>형식지정자</a:t>
            </a:r>
            <a:endParaRPr lang="ko-KR" altLang="en-US" dirty="0"/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1003225" y="2160538"/>
            <a:ext cx="19246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#define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에서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인자 사용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1055701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243438"/>
            <a:ext cx="179970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radixscan.c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7854" y="1891044"/>
            <a:ext cx="3983836" cy="9335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함수 </a:t>
            </a:r>
            <a:r>
              <a:rPr lang="en-US" altLang="ko-KR" sz="1200" dirty="0" err="1" smtClean="0">
                <a:latin typeface="+mn-ea"/>
              </a:rPr>
              <a:t>scanf_s</a:t>
            </a:r>
            <a:r>
              <a:rPr lang="en-US" altLang="ko-KR" sz="1200" dirty="0" smtClean="0">
                <a:latin typeface="+mn-ea"/>
              </a:rPr>
              <a:t>()</a:t>
            </a:r>
            <a:r>
              <a:rPr lang="ko-KR" altLang="en-US" sz="1200" dirty="0">
                <a:latin typeface="+mn-ea"/>
              </a:rPr>
              <a:t>에서 정수의 </a:t>
            </a:r>
            <a:r>
              <a:rPr lang="ko-KR" altLang="en-US" sz="1200" dirty="0" smtClean="0">
                <a:latin typeface="+mn-ea"/>
              </a:rPr>
              <a:t>콘솔 </a:t>
            </a:r>
            <a:r>
              <a:rPr lang="ko-KR" altLang="en-US" sz="1200" dirty="0" err="1" smtClean="0">
                <a:latin typeface="+mn-ea"/>
              </a:rPr>
              <a:t>입력값</a:t>
            </a:r>
            <a:endParaRPr lang="en-US" altLang="ko-KR" sz="1200" dirty="0" smtClean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latin typeface="+mn-ea"/>
              </a:rPr>
              <a:t>%x</a:t>
            </a:r>
            <a:r>
              <a:rPr lang="ko-KR" altLang="en-US" sz="1200" dirty="0">
                <a:latin typeface="+mn-ea"/>
              </a:rPr>
              <a:t>는 </a:t>
            </a:r>
            <a:r>
              <a:rPr lang="en-US" altLang="ko-KR" sz="1200" dirty="0" smtClean="0">
                <a:latin typeface="+mn-ea"/>
              </a:rPr>
              <a:t>16</a:t>
            </a:r>
            <a:r>
              <a:rPr lang="ko-KR" altLang="en-US" sz="1200" dirty="0" smtClean="0">
                <a:latin typeface="+mn-ea"/>
              </a:rPr>
              <a:t>진수로 인지</a:t>
            </a:r>
            <a:endParaRPr lang="en-US" altLang="ko-KR" sz="1200" dirty="0" smtClean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다음은 </a:t>
            </a:r>
            <a:r>
              <a:rPr lang="ko-KR" altLang="en-US" sz="1200" dirty="0">
                <a:latin typeface="+mn-ea"/>
              </a:rPr>
              <a:t>함수 </a:t>
            </a:r>
            <a:r>
              <a:rPr lang="en-US" altLang="ko-KR" sz="1200" dirty="0" err="1" smtClean="0">
                <a:latin typeface="+mn-ea"/>
              </a:rPr>
              <a:t>scanf_s</a:t>
            </a:r>
            <a:r>
              <a:rPr lang="en-US" altLang="ko-KR" sz="1200" dirty="0" smtClean="0">
                <a:latin typeface="+mn-ea"/>
              </a:rPr>
              <a:t>()</a:t>
            </a:r>
            <a:r>
              <a:rPr lang="ko-KR" altLang="en-US" sz="1200" dirty="0">
                <a:latin typeface="+mn-ea"/>
              </a:rPr>
              <a:t>에서 이용되는 다양한 </a:t>
            </a:r>
            <a:r>
              <a:rPr lang="ko-KR" altLang="en-US" sz="1200" dirty="0" err="1" smtClean="0">
                <a:latin typeface="+mn-ea"/>
              </a:rPr>
              <a:t>형식지정자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" y="2753688"/>
            <a:ext cx="4431824" cy="247063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744" y="1009542"/>
            <a:ext cx="4760139" cy="4465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56" y="1228404"/>
            <a:ext cx="4615044" cy="415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7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829051" y="656925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-342900"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단원 목표</a:t>
            </a:r>
            <a:endParaRPr lang="en-US" altLang="ko-KR" sz="4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230951" y="2187516"/>
            <a:ext cx="3523095" cy="2921116"/>
            <a:chOff x="0" y="2507847"/>
            <a:chExt cx="2965947" cy="2459166"/>
          </a:xfrm>
        </p:grpSpPr>
        <p:grpSp>
          <p:nvGrpSpPr>
            <p:cNvPr id="36" name="그룹 66"/>
            <p:cNvGrpSpPr/>
            <p:nvPr/>
          </p:nvGrpSpPr>
          <p:grpSpPr>
            <a:xfrm>
              <a:off x="2378278" y="3044261"/>
              <a:ext cx="587669" cy="325912"/>
              <a:chOff x="625475" y="1627188"/>
              <a:chExt cx="1454150" cy="806450"/>
            </a:xfrm>
          </p:grpSpPr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그룹 66"/>
            <p:cNvGrpSpPr/>
            <p:nvPr/>
          </p:nvGrpSpPr>
          <p:grpSpPr>
            <a:xfrm>
              <a:off x="442505" y="4321494"/>
              <a:ext cx="717510" cy="397920"/>
              <a:chOff x="625475" y="1627188"/>
              <a:chExt cx="1454150" cy="8064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0" y="2507847"/>
              <a:ext cx="2729011" cy="2459166"/>
              <a:chOff x="-190310" y="1472424"/>
              <a:chExt cx="2729011" cy="2459166"/>
            </a:xfrm>
          </p:grpSpPr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678946" y="2048220"/>
                <a:ext cx="1763861" cy="1419241"/>
              </a:xfrm>
              <a:custGeom>
                <a:avLst/>
                <a:gdLst/>
                <a:ahLst/>
                <a:cxnLst>
                  <a:cxn ang="0">
                    <a:pos x="1080" y="322"/>
                  </a:cxn>
                  <a:cxn ang="0">
                    <a:pos x="1622" y="546"/>
                  </a:cxn>
                  <a:cxn ang="0">
                    <a:pos x="1668" y="536"/>
                  </a:cxn>
                  <a:cxn ang="0">
                    <a:pos x="1706" y="498"/>
                  </a:cxn>
                  <a:cxn ang="0">
                    <a:pos x="1720" y="470"/>
                  </a:cxn>
                  <a:cxn ang="0">
                    <a:pos x="1728" y="414"/>
                  </a:cxn>
                  <a:cxn ang="0">
                    <a:pos x="1712" y="370"/>
                  </a:cxn>
                  <a:cxn ang="0">
                    <a:pos x="1030" y="76"/>
                  </a:cxn>
                  <a:cxn ang="0">
                    <a:pos x="908" y="26"/>
                  </a:cxn>
                  <a:cxn ang="0">
                    <a:pos x="874" y="12"/>
                  </a:cxn>
                  <a:cxn ang="0">
                    <a:pos x="828" y="0"/>
                  </a:cxn>
                  <a:cxn ang="0">
                    <a:pos x="786" y="10"/>
                  </a:cxn>
                  <a:cxn ang="0">
                    <a:pos x="652" y="72"/>
                  </a:cxn>
                  <a:cxn ang="0">
                    <a:pos x="538" y="132"/>
                  </a:cxn>
                  <a:cxn ang="0">
                    <a:pos x="450" y="196"/>
                  </a:cxn>
                  <a:cxn ang="0">
                    <a:pos x="386" y="252"/>
                  </a:cxn>
                  <a:cxn ang="0">
                    <a:pos x="364" y="260"/>
                  </a:cxn>
                  <a:cxn ang="0">
                    <a:pos x="346" y="256"/>
                  </a:cxn>
                  <a:cxn ang="0">
                    <a:pos x="32" y="868"/>
                  </a:cxn>
                  <a:cxn ang="0">
                    <a:pos x="60" y="892"/>
                  </a:cxn>
                  <a:cxn ang="0">
                    <a:pos x="160" y="1010"/>
                  </a:cxn>
                  <a:cxn ang="0">
                    <a:pos x="188" y="1040"/>
                  </a:cxn>
                  <a:cxn ang="0">
                    <a:pos x="244" y="1076"/>
                  </a:cxn>
                  <a:cxn ang="0">
                    <a:pos x="604" y="1224"/>
                  </a:cxn>
                  <a:cxn ang="0">
                    <a:pos x="1344" y="1530"/>
                  </a:cxn>
                  <a:cxn ang="0">
                    <a:pos x="1394" y="1522"/>
                  </a:cxn>
                  <a:cxn ang="0">
                    <a:pos x="1436" y="1482"/>
                  </a:cxn>
                  <a:cxn ang="0">
                    <a:pos x="1452" y="1450"/>
                  </a:cxn>
                  <a:cxn ang="0">
                    <a:pos x="1460" y="1392"/>
                  </a:cxn>
                  <a:cxn ang="0">
                    <a:pos x="1440" y="1342"/>
                  </a:cxn>
                  <a:cxn ang="0">
                    <a:pos x="708" y="1026"/>
                  </a:cxn>
                  <a:cxn ang="0">
                    <a:pos x="1532" y="1342"/>
                  </a:cxn>
                  <a:cxn ang="0">
                    <a:pos x="1584" y="1344"/>
                  </a:cxn>
                  <a:cxn ang="0">
                    <a:pos x="1632" y="1314"/>
                  </a:cxn>
                  <a:cxn ang="0">
                    <a:pos x="1658" y="1268"/>
                  </a:cxn>
                  <a:cxn ang="0">
                    <a:pos x="1668" y="1226"/>
                  </a:cxn>
                  <a:cxn ang="0">
                    <a:pos x="1656" y="1172"/>
                  </a:cxn>
                  <a:cxn ang="0">
                    <a:pos x="1618" y="1136"/>
                  </a:cxn>
                  <a:cxn ang="0">
                    <a:pos x="1718" y="1148"/>
                  </a:cxn>
                  <a:cxn ang="0">
                    <a:pos x="1752" y="1154"/>
                  </a:cxn>
                  <a:cxn ang="0">
                    <a:pos x="1802" y="1132"/>
                  </a:cxn>
                  <a:cxn ang="0">
                    <a:pos x="1838" y="1084"/>
                  </a:cxn>
                  <a:cxn ang="0">
                    <a:pos x="1848" y="1052"/>
                  </a:cxn>
                  <a:cxn ang="0">
                    <a:pos x="1848" y="994"/>
                  </a:cxn>
                  <a:cxn ang="0">
                    <a:pos x="1818" y="952"/>
                  </a:cxn>
                  <a:cxn ang="0">
                    <a:pos x="956" y="556"/>
                  </a:cxn>
                  <a:cxn ang="0">
                    <a:pos x="1786" y="900"/>
                  </a:cxn>
                  <a:cxn ang="0">
                    <a:pos x="1838" y="890"/>
                  </a:cxn>
                  <a:cxn ang="0">
                    <a:pos x="1880" y="852"/>
                  </a:cxn>
                  <a:cxn ang="0">
                    <a:pos x="1894" y="820"/>
                  </a:cxn>
                  <a:cxn ang="0">
                    <a:pos x="1904" y="760"/>
                  </a:cxn>
                  <a:cxn ang="0">
                    <a:pos x="1884" y="712"/>
                  </a:cxn>
                  <a:cxn ang="0">
                    <a:pos x="1856" y="690"/>
                  </a:cxn>
                </a:cxnLst>
                <a:rect l="0" t="0" r="r" b="b"/>
                <a:pathLst>
                  <a:path w="1904" h="1532">
                    <a:moveTo>
                      <a:pt x="1856" y="690"/>
                    </a:moveTo>
                    <a:lnTo>
                      <a:pt x="1060" y="358"/>
                    </a:lnTo>
                    <a:lnTo>
                      <a:pt x="1080" y="322"/>
                    </a:lnTo>
                    <a:lnTo>
                      <a:pt x="1608" y="542"/>
                    </a:lnTo>
                    <a:lnTo>
                      <a:pt x="1608" y="542"/>
                    </a:lnTo>
                    <a:lnTo>
                      <a:pt x="1622" y="546"/>
                    </a:lnTo>
                    <a:lnTo>
                      <a:pt x="1638" y="546"/>
                    </a:lnTo>
                    <a:lnTo>
                      <a:pt x="1654" y="542"/>
                    </a:lnTo>
                    <a:lnTo>
                      <a:pt x="1668" y="536"/>
                    </a:lnTo>
                    <a:lnTo>
                      <a:pt x="1682" y="526"/>
                    </a:lnTo>
                    <a:lnTo>
                      <a:pt x="1696" y="514"/>
                    </a:lnTo>
                    <a:lnTo>
                      <a:pt x="1706" y="498"/>
                    </a:lnTo>
                    <a:lnTo>
                      <a:pt x="1716" y="480"/>
                    </a:lnTo>
                    <a:lnTo>
                      <a:pt x="1720" y="470"/>
                    </a:lnTo>
                    <a:lnTo>
                      <a:pt x="1720" y="470"/>
                    </a:lnTo>
                    <a:lnTo>
                      <a:pt x="1726" y="452"/>
                    </a:lnTo>
                    <a:lnTo>
                      <a:pt x="1728" y="432"/>
                    </a:lnTo>
                    <a:lnTo>
                      <a:pt x="1728" y="414"/>
                    </a:lnTo>
                    <a:lnTo>
                      <a:pt x="1726" y="398"/>
                    </a:lnTo>
                    <a:lnTo>
                      <a:pt x="1720" y="382"/>
                    </a:lnTo>
                    <a:lnTo>
                      <a:pt x="1712" y="370"/>
                    </a:lnTo>
                    <a:lnTo>
                      <a:pt x="1702" y="358"/>
                    </a:lnTo>
                    <a:lnTo>
                      <a:pt x="1688" y="350"/>
                    </a:lnTo>
                    <a:lnTo>
                      <a:pt x="1030" y="76"/>
                    </a:lnTo>
                    <a:lnTo>
                      <a:pt x="1030" y="76"/>
                    </a:lnTo>
                    <a:lnTo>
                      <a:pt x="966" y="50"/>
                    </a:lnTo>
                    <a:lnTo>
                      <a:pt x="908" y="26"/>
                    </a:lnTo>
                    <a:lnTo>
                      <a:pt x="886" y="16"/>
                    </a:lnTo>
                    <a:lnTo>
                      <a:pt x="886" y="16"/>
                    </a:lnTo>
                    <a:lnTo>
                      <a:pt x="874" y="12"/>
                    </a:lnTo>
                    <a:lnTo>
                      <a:pt x="874" y="12"/>
                    </a:lnTo>
                    <a:lnTo>
                      <a:pt x="846" y="4"/>
                    </a:lnTo>
                    <a:lnTo>
                      <a:pt x="828" y="0"/>
                    </a:lnTo>
                    <a:lnTo>
                      <a:pt x="828" y="0"/>
                    </a:lnTo>
                    <a:lnTo>
                      <a:pt x="810" y="2"/>
                    </a:lnTo>
                    <a:lnTo>
                      <a:pt x="786" y="10"/>
                    </a:lnTo>
                    <a:lnTo>
                      <a:pt x="758" y="20"/>
                    </a:lnTo>
                    <a:lnTo>
                      <a:pt x="724" y="36"/>
                    </a:lnTo>
                    <a:lnTo>
                      <a:pt x="652" y="72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38" y="132"/>
                    </a:lnTo>
                    <a:lnTo>
                      <a:pt x="506" y="154"/>
                    </a:lnTo>
                    <a:lnTo>
                      <a:pt x="476" y="176"/>
                    </a:lnTo>
                    <a:lnTo>
                      <a:pt x="450" y="196"/>
                    </a:lnTo>
                    <a:lnTo>
                      <a:pt x="408" y="230"/>
                    </a:lnTo>
                    <a:lnTo>
                      <a:pt x="386" y="252"/>
                    </a:lnTo>
                    <a:lnTo>
                      <a:pt x="386" y="252"/>
                    </a:lnTo>
                    <a:lnTo>
                      <a:pt x="378" y="256"/>
                    </a:lnTo>
                    <a:lnTo>
                      <a:pt x="372" y="260"/>
                    </a:lnTo>
                    <a:lnTo>
                      <a:pt x="364" y="260"/>
                    </a:lnTo>
                    <a:lnTo>
                      <a:pt x="358" y="260"/>
                    </a:lnTo>
                    <a:lnTo>
                      <a:pt x="348" y="258"/>
                    </a:lnTo>
                    <a:lnTo>
                      <a:pt x="346" y="256"/>
                    </a:lnTo>
                    <a:lnTo>
                      <a:pt x="280" y="232"/>
                    </a:lnTo>
                    <a:lnTo>
                      <a:pt x="0" y="852"/>
                    </a:lnTo>
                    <a:lnTo>
                      <a:pt x="32" y="868"/>
                    </a:lnTo>
                    <a:lnTo>
                      <a:pt x="32" y="868"/>
                    </a:lnTo>
                    <a:lnTo>
                      <a:pt x="44" y="878"/>
                    </a:lnTo>
                    <a:lnTo>
                      <a:pt x="60" y="892"/>
                    </a:lnTo>
                    <a:lnTo>
                      <a:pt x="94" y="928"/>
                    </a:lnTo>
                    <a:lnTo>
                      <a:pt x="130" y="970"/>
                    </a:lnTo>
                    <a:lnTo>
                      <a:pt x="160" y="1010"/>
                    </a:lnTo>
                    <a:lnTo>
                      <a:pt x="160" y="1010"/>
                    </a:lnTo>
                    <a:lnTo>
                      <a:pt x="174" y="1026"/>
                    </a:lnTo>
                    <a:lnTo>
                      <a:pt x="188" y="1040"/>
                    </a:lnTo>
                    <a:lnTo>
                      <a:pt x="204" y="1052"/>
                    </a:lnTo>
                    <a:lnTo>
                      <a:pt x="220" y="1062"/>
                    </a:lnTo>
                    <a:lnTo>
                      <a:pt x="244" y="1076"/>
                    </a:lnTo>
                    <a:lnTo>
                      <a:pt x="254" y="1080"/>
                    </a:lnTo>
                    <a:lnTo>
                      <a:pt x="604" y="1224"/>
                    </a:lnTo>
                    <a:lnTo>
                      <a:pt x="604" y="1224"/>
                    </a:lnTo>
                    <a:lnTo>
                      <a:pt x="1326" y="1526"/>
                    </a:lnTo>
                    <a:lnTo>
                      <a:pt x="1326" y="1526"/>
                    </a:lnTo>
                    <a:lnTo>
                      <a:pt x="1344" y="1530"/>
                    </a:lnTo>
                    <a:lnTo>
                      <a:pt x="1360" y="1532"/>
                    </a:lnTo>
                    <a:lnTo>
                      <a:pt x="1378" y="1528"/>
                    </a:lnTo>
                    <a:lnTo>
                      <a:pt x="1394" y="1522"/>
                    </a:lnTo>
                    <a:lnTo>
                      <a:pt x="1410" y="1510"/>
                    </a:lnTo>
                    <a:lnTo>
                      <a:pt x="1424" y="1498"/>
                    </a:lnTo>
                    <a:lnTo>
                      <a:pt x="1436" y="1482"/>
                    </a:lnTo>
                    <a:lnTo>
                      <a:pt x="1446" y="1462"/>
                    </a:lnTo>
                    <a:lnTo>
                      <a:pt x="1452" y="1450"/>
                    </a:lnTo>
                    <a:lnTo>
                      <a:pt x="1452" y="1450"/>
                    </a:lnTo>
                    <a:lnTo>
                      <a:pt x="1458" y="1430"/>
                    </a:lnTo>
                    <a:lnTo>
                      <a:pt x="1460" y="1410"/>
                    </a:lnTo>
                    <a:lnTo>
                      <a:pt x="1460" y="1392"/>
                    </a:lnTo>
                    <a:lnTo>
                      <a:pt x="1456" y="1372"/>
                    </a:lnTo>
                    <a:lnTo>
                      <a:pt x="1450" y="1356"/>
                    </a:lnTo>
                    <a:lnTo>
                      <a:pt x="1440" y="1342"/>
                    </a:lnTo>
                    <a:lnTo>
                      <a:pt x="1428" y="1330"/>
                    </a:lnTo>
                    <a:lnTo>
                      <a:pt x="1412" y="1320"/>
                    </a:lnTo>
                    <a:lnTo>
                      <a:pt x="708" y="1026"/>
                    </a:lnTo>
                    <a:lnTo>
                      <a:pt x="720" y="1002"/>
                    </a:lnTo>
                    <a:lnTo>
                      <a:pt x="1532" y="1342"/>
                    </a:lnTo>
                    <a:lnTo>
                      <a:pt x="1532" y="1342"/>
                    </a:lnTo>
                    <a:lnTo>
                      <a:pt x="1550" y="1346"/>
                    </a:lnTo>
                    <a:lnTo>
                      <a:pt x="1568" y="1348"/>
                    </a:lnTo>
                    <a:lnTo>
                      <a:pt x="1584" y="1344"/>
                    </a:lnTo>
                    <a:lnTo>
                      <a:pt x="1602" y="1338"/>
                    </a:lnTo>
                    <a:lnTo>
                      <a:pt x="1618" y="1326"/>
                    </a:lnTo>
                    <a:lnTo>
                      <a:pt x="1632" y="1314"/>
                    </a:lnTo>
                    <a:lnTo>
                      <a:pt x="1644" y="1298"/>
                    </a:lnTo>
                    <a:lnTo>
                      <a:pt x="1654" y="1278"/>
                    </a:lnTo>
                    <a:lnTo>
                      <a:pt x="1658" y="1268"/>
                    </a:lnTo>
                    <a:lnTo>
                      <a:pt x="1658" y="1268"/>
                    </a:lnTo>
                    <a:lnTo>
                      <a:pt x="1664" y="1246"/>
                    </a:lnTo>
                    <a:lnTo>
                      <a:pt x="1668" y="1226"/>
                    </a:lnTo>
                    <a:lnTo>
                      <a:pt x="1668" y="1208"/>
                    </a:lnTo>
                    <a:lnTo>
                      <a:pt x="1664" y="1188"/>
                    </a:lnTo>
                    <a:lnTo>
                      <a:pt x="1656" y="1172"/>
                    </a:lnTo>
                    <a:lnTo>
                      <a:pt x="1646" y="1158"/>
                    </a:lnTo>
                    <a:lnTo>
                      <a:pt x="1634" y="1146"/>
                    </a:lnTo>
                    <a:lnTo>
                      <a:pt x="1618" y="1136"/>
                    </a:lnTo>
                    <a:lnTo>
                      <a:pt x="824" y="806"/>
                    </a:lnTo>
                    <a:lnTo>
                      <a:pt x="838" y="780"/>
                    </a:lnTo>
                    <a:lnTo>
                      <a:pt x="1718" y="1148"/>
                    </a:lnTo>
                    <a:lnTo>
                      <a:pt x="1718" y="1148"/>
                    </a:lnTo>
                    <a:lnTo>
                      <a:pt x="1734" y="1152"/>
                    </a:lnTo>
                    <a:lnTo>
                      <a:pt x="1752" y="1154"/>
                    </a:lnTo>
                    <a:lnTo>
                      <a:pt x="1768" y="1150"/>
                    </a:lnTo>
                    <a:lnTo>
                      <a:pt x="1786" y="1144"/>
                    </a:lnTo>
                    <a:lnTo>
                      <a:pt x="1802" y="1132"/>
                    </a:lnTo>
                    <a:lnTo>
                      <a:pt x="1816" y="1120"/>
                    </a:lnTo>
                    <a:lnTo>
                      <a:pt x="1828" y="1104"/>
                    </a:lnTo>
                    <a:lnTo>
                      <a:pt x="1838" y="1084"/>
                    </a:lnTo>
                    <a:lnTo>
                      <a:pt x="1842" y="1074"/>
                    </a:lnTo>
                    <a:lnTo>
                      <a:pt x="1842" y="1074"/>
                    </a:lnTo>
                    <a:lnTo>
                      <a:pt x="1848" y="1052"/>
                    </a:lnTo>
                    <a:lnTo>
                      <a:pt x="1852" y="1032"/>
                    </a:lnTo>
                    <a:lnTo>
                      <a:pt x="1852" y="1014"/>
                    </a:lnTo>
                    <a:lnTo>
                      <a:pt x="1848" y="994"/>
                    </a:lnTo>
                    <a:lnTo>
                      <a:pt x="1840" y="978"/>
                    </a:lnTo>
                    <a:lnTo>
                      <a:pt x="1830" y="964"/>
                    </a:lnTo>
                    <a:lnTo>
                      <a:pt x="1818" y="952"/>
                    </a:lnTo>
                    <a:lnTo>
                      <a:pt x="1802" y="942"/>
                    </a:lnTo>
                    <a:lnTo>
                      <a:pt x="942" y="584"/>
                    </a:lnTo>
                    <a:lnTo>
                      <a:pt x="956" y="556"/>
                    </a:lnTo>
                    <a:lnTo>
                      <a:pt x="1770" y="896"/>
                    </a:lnTo>
                    <a:lnTo>
                      <a:pt x="1770" y="896"/>
                    </a:lnTo>
                    <a:lnTo>
                      <a:pt x="1786" y="900"/>
                    </a:lnTo>
                    <a:lnTo>
                      <a:pt x="1804" y="902"/>
                    </a:lnTo>
                    <a:lnTo>
                      <a:pt x="1822" y="898"/>
                    </a:lnTo>
                    <a:lnTo>
                      <a:pt x="1838" y="890"/>
                    </a:lnTo>
                    <a:lnTo>
                      <a:pt x="1854" y="880"/>
                    </a:lnTo>
                    <a:lnTo>
                      <a:pt x="1868" y="868"/>
                    </a:lnTo>
                    <a:lnTo>
                      <a:pt x="1880" y="852"/>
                    </a:lnTo>
                    <a:lnTo>
                      <a:pt x="1890" y="832"/>
                    </a:lnTo>
                    <a:lnTo>
                      <a:pt x="1894" y="820"/>
                    </a:lnTo>
                    <a:lnTo>
                      <a:pt x="1894" y="820"/>
                    </a:lnTo>
                    <a:lnTo>
                      <a:pt x="1902" y="800"/>
                    </a:lnTo>
                    <a:lnTo>
                      <a:pt x="1904" y="780"/>
                    </a:lnTo>
                    <a:lnTo>
                      <a:pt x="1904" y="760"/>
                    </a:lnTo>
                    <a:lnTo>
                      <a:pt x="1900" y="742"/>
                    </a:lnTo>
                    <a:lnTo>
                      <a:pt x="1894" y="726"/>
                    </a:lnTo>
                    <a:lnTo>
                      <a:pt x="1884" y="712"/>
                    </a:lnTo>
                    <a:lnTo>
                      <a:pt x="1870" y="700"/>
                    </a:lnTo>
                    <a:lnTo>
                      <a:pt x="1856" y="690"/>
                    </a:lnTo>
                    <a:lnTo>
                      <a:pt x="1856" y="690"/>
                    </a:lnTo>
                    <a:close/>
                  </a:path>
                </a:pathLst>
              </a:custGeom>
              <a:solidFill>
                <a:srgbClr val="EFC791"/>
              </a:solidFill>
              <a:ln w="9525">
                <a:noFill/>
                <a:round/>
                <a:headEnd/>
                <a:tailEnd/>
              </a:ln>
              <a:effectLst>
                <a:outerShdw blurRad="50800" dist="12700" dir="16200000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44" name="그룹 170"/>
              <p:cNvGrpSpPr/>
              <p:nvPr/>
            </p:nvGrpSpPr>
            <p:grpSpPr>
              <a:xfrm>
                <a:off x="-190310" y="1472424"/>
                <a:ext cx="2729011" cy="2459166"/>
                <a:chOff x="-190310" y="1472424"/>
                <a:chExt cx="2729011" cy="2459166"/>
              </a:xfrm>
            </p:grpSpPr>
            <p:grpSp>
              <p:nvGrpSpPr>
                <p:cNvPr id="45" name="그룹 169"/>
                <p:cNvGrpSpPr/>
                <p:nvPr/>
              </p:nvGrpSpPr>
              <p:grpSpPr>
                <a:xfrm>
                  <a:off x="-190310" y="1472424"/>
                  <a:ext cx="2729011" cy="2459166"/>
                  <a:chOff x="-190310" y="1472424"/>
                  <a:chExt cx="2729011" cy="2459166"/>
                </a:xfrm>
              </p:grpSpPr>
              <p:grpSp>
                <p:nvGrpSpPr>
                  <p:cNvPr id="49" name="그룹 154"/>
                  <p:cNvGrpSpPr/>
                  <p:nvPr/>
                </p:nvGrpSpPr>
                <p:grpSpPr>
                  <a:xfrm>
                    <a:off x="511468" y="2209413"/>
                    <a:ext cx="444671" cy="674418"/>
                    <a:chOff x="-1225550" y="2987675"/>
                    <a:chExt cx="762000" cy="1155700"/>
                  </a:xfrm>
                </p:grpSpPr>
                <p:sp>
                  <p:nvSpPr>
                    <p:cNvPr id="59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-1225550" y="2987675"/>
                      <a:ext cx="762000" cy="1155700"/>
                    </a:xfrm>
                    <a:custGeom>
                      <a:avLst/>
                      <a:gdLst/>
                      <a:ahLst/>
                      <a:cxnLst>
                        <a:cxn ang="0">
                          <a:pos x="400" y="0"/>
                        </a:cxn>
                        <a:cxn ang="0">
                          <a:pos x="480" y="24"/>
                        </a:cxn>
                        <a:cxn ang="0">
                          <a:pos x="172" y="728"/>
                        </a:cxn>
                        <a:cxn ang="0">
                          <a:pos x="0" y="660"/>
                        </a:cxn>
                        <a:cxn ang="0">
                          <a:pos x="400" y="0"/>
                        </a:cxn>
                      </a:cxnLst>
                      <a:rect l="0" t="0" r="r" b="b"/>
                      <a:pathLst>
                        <a:path w="480" h="728">
                          <a:moveTo>
                            <a:pt x="400" y="0"/>
                          </a:moveTo>
                          <a:lnTo>
                            <a:pt x="480" y="24"/>
                          </a:lnTo>
                          <a:lnTo>
                            <a:pt x="172" y="728"/>
                          </a:lnTo>
                          <a:lnTo>
                            <a:pt x="0" y="660"/>
                          </a:lnTo>
                          <a:lnTo>
                            <a:pt x="400" y="0"/>
                          </a:lnTo>
                          <a:close/>
                        </a:path>
                      </a:pathLst>
                    </a:custGeom>
                    <a:solidFill>
                      <a:srgbClr val="A3CED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0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-1082675" y="3965575"/>
                      <a:ext cx="107950" cy="107950"/>
                    </a:xfrm>
                    <a:custGeom>
                      <a:avLst/>
                      <a:gdLst/>
                      <a:ahLst/>
                      <a:cxnLst>
                        <a:cxn ang="0">
                          <a:pos x="68" y="34"/>
                        </a:cxn>
                        <a:cxn ang="0">
                          <a:pos x="68" y="34"/>
                        </a:cxn>
                        <a:cxn ang="0">
                          <a:pos x="68" y="40"/>
                        </a:cxn>
                        <a:cxn ang="0">
                          <a:pos x="66" y="48"/>
                        </a:cxn>
                        <a:cxn ang="0">
                          <a:pos x="62" y="54"/>
                        </a:cxn>
                        <a:cxn ang="0">
                          <a:pos x="58" y="58"/>
                        </a:cxn>
                        <a:cxn ang="0">
                          <a:pos x="54" y="62"/>
                        </a:cxn>
                        <a:cxn ang="0">
                          <a:pos x="48" y="66"/>
                        </a:cxn>
                        <a:cxn ang="0">
                          <a:pos x="40" y="68"/>
                        </a:cxn>
                        <a:cxn ang="0">
                          <a:pos x="34" y="68"/>
                        </a:cxn>
                        <a:cxn ang="0">
                          <a:pos x="34" y="68"/>
                        </a:cxn>
                        <a:cxn ang="0">
                          <a:pos x="28" y="68"/>
                        </a:cxn>
                        <a:cxn ang="0">
                          <a:pos x="20" y="66"/>
                        </a:cxn>
                        <a:cxn ang="0">
                          <a:pos x="14" y="62"/>
                        </a:cxn>
                        <a:cxn ang="0">
                          <a:pos x="10" y="58"/>
                        </a:cxn>
                        <a:cxn ang="0">
                          <a:pos x="6" y="54"/>
                        </a:cxn>
                        <a:cxn ang="0">
                          <a:pos x="2" y="48"/>
                        </a:cxn>
                        <a:cxn ang="0">
                          <a:pos x="0" y="40"/>
                        </a:cxn>
                        <a:cxn ang="0">
                          <a:pos x="0" y="34"/>
                        </a:cxn>
                        <a:cxn ang="0">
                          <a:pos x="0" y="34"/>
                        </a:cxn>
                        <a:cxn ang="0">
                          <a:pos x="0" y="28"/>
                        </a:cxn>
                        <a:cxn ang="0">
                          <a:pos x="2" y="20"/>
                        </a:cxn>
                        <a:cxn ang="0">
                          <a:pos x="6" y="14"/>
                        </a:cxn>
                        <a:cxn ang="0">
                          <a:pos x="10" y="10"/>
                        </a:cxn>
                        <a:cxn ang="0">
                          <a:pos x="14" y="6"/>
                        </a:cxn>
                        <a:cxn ang="0">
                          <a:pos x="20" y="2"/>
                        </a:cxn>
                        <a:cxn ang="0">
                          <a:pos x="28" y="0"/>
                        </a:cxn>
                        <a:cxn ang="0">
                          <a:pos x="34" y="0"/>
                        </a:cxn>
                        <a:cxn ang="0">
                          <a:pos x="34" y="0"/>
                        </a:cxn>
                        <a:cxn ang="0">
                          <a:pos x="40" y="0"/>
                        </a:cxn>
                        <a:cxn ang="0">
                          <a:pos x="48" y="2"/>
                        </a:cxn>
                        <a:cxn ang="0">
                          <a:pos x="54" y="6"/>
                        </a:cxn>
                        <a:cxn ang="0">
                          <a:pos x="58" y="10"/>
                        </a:cxn>
                        <a:cxn ang="0">
                          <a:pos x="62" y="14"/>
                        </a:cxn>
                        <a:cxn ang="0">
                          <a:pos x="66" y="20"/>
                        </a:cxn>
                        <a:cxn ang="0">
                          <a:pos x="68" y="28"/>
                        </a:cxn>
                        <a:cxn ang="0">
                          <a:pos x="68" y="34"/>
                        </a:cxn>
                        <a:cxn ang="0">
                          <a:pos x="68" y="34"/>
                        </a:cxn>
                      </a:cxnLst>
                      <a:rect l="0" t="0" r="r" b="b"/>
                      <a:pathLst>
                        <a:path w="68" h="68">
                          <a:moveTo>
                            <a:pt x="68" y="34"/>
                          </a:moveTo>
                          <a:lnTo>
                            <a:pt x="68" y="34"/>
                          </a:lnTo>
                          <a:lnTo>
                            <a:pt x="68" y="40"/>
                          </a:lnTo>
                          <a:lnTo>
                            <a:pt x="66" y="48"/>
                          </a:lnTo>
                          <a:lnTo>
                            <a:pt x="62" y="54"/>
                          </a:lnTo>
                          <a:lnTo>
                            <a:pt x="58" y="58"/>
                          </a:lnTo>
                          <a:lnTo>
                            <a:pt x="54" y="62"/>
                          </a:lnTo>
                          <a:lnTo>
                            <a:pt x="48" y="66"/>
                          </a:lnTo>
                          <a:lnTo>
                            <a:pt x="40" y="68"/>
                          </a:lnTo>
                          <a:lnTo>
                            <a:pt x="34" y="68"/>
                          </a:lnTo>
                          <a:lnTo>
                            <a:pt x="34" y="68"/>
                          </a:lnTo>
                          <a:lnTo>
                            <a:pt x="28" y="68"/>
                          </a:lnTo>
                          <a:lnTo>
                            <a:pt x="20" y="66"/>
                          </a:lnTo>
                          <a:lnTo>
                            <a:pt x="14" y="62"/>
                          </a:lnTo>
                          <a:lnTo>
                            <a:pt x="10" y="58"/>
                          </a:lnTo>
                          <a:lnTo>
                            <a:pt x="6" y="54"/>
                          </a:lnTo>
                          <a:lnTo>
                            <a:pt x="2" y="48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0" y="28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8" y="2"/>
                          </a:lnTo>
                          <a:lnTo>
                            <a:pt x="54" y="6"/>
                          </a:lnTo>
                          <a:lnTo>
                            <a:pt x="58" y="10"/>
                          </a:lnTo>
                          <a:lnTo>
                            <a:pt x="62" y="14"/>
                          </a:lnTo>
                          <a:lnTo>
                            <a:pt x="66" y="20"/>
                          </a:lnTo>
                          <a:lnTo>
                            <a:pt x="68" y="28"/>
                          </a:lnTo>
                          <a:lnTo>
                            <a:pt x="68" y="34"/>
                          </a:lnTo>
                          <a:lnTo>
                            <a:pt x="68" y="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50" name="그룹 151"/>
                  <p:cNvGrpSpPr/>
                  <p:nvPr/>
                </p:nvGrpSpPr>
                <p:grpSpPr>
                  <a:xfrm>
                    <a:off x="679758" y="1472424"/>
                    <a:ext cx="1858943" cy="2459166"/>
                    <a:chOff x="3308350" y="1076325"/>
                    <a:chExt cx="2025650" cy="2679700"/>
                  </a:xfrm>
                </p:grpSpPr>
                <p:sp>
                  <p:nvSpPr>
                    <p:cNvPr id="55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3308350" y="1076325"/>
                      <a:ext cx="2025650" cy="2679700"/>
                    </a:xfrm>
                    <a:custGeom>
                      <a:avLst/>
                      <a:gdLst/>
                      <a:ahLst/>
                      <a:cxnLst>
                        <a:cxn ang="0">
                          <a:pos x="742" y="1636"/>
                        </a:cxn>
                        <a:cxn ang="0">
                          <a:pos x="742" y="1636"/>
                        </a:cxn>
                        <a:cxn ang="0">
                          <a:pos x="734" y="1650"/>
                        </a:cxn>
                        <a:cxn ang="0">
                          <a:pos x="726" y="1662"/>
                        </a:cxn>
                        <a:cxn ang="0">
                          <a:pos x="714" y="1672"/>
                        </a:cxn>
                        <a:cxn ang="0">
                          <a:pos x="702" y="1680"/>
                        </a:cxn>
                        <a:cxn ang="0">
                          <a:pos x="690" y="1686"/>
                        </a:cxn>
                        <a:cxn ang="0">
                          <a:pos x="676" y="1688"/>
                        </a:cxn>
                        <a:cxn ang="0">
                          <a:pos x="664" y="1688"/>
                        </a:cxn>
                        <a:cxn ang="0">
                          <a:pos x="650" y="1684"/>
                        </a:cxn>
                        <a:cxn ang="0">
                          <a:pos x="36" y="1432"/>
                        </a:cxn>
                        <a:cxn ang="0">
                          <a:pos x="36" y="1432"/>
                        </a:cxn>
                        <a:cxn ang="0">
                          <a:pos x="26" y="1426"/>
                        </a:cxn>
                        <a:cxn ang="0">
                          <a:pos x="16" y="1416"/>
                        </a:cxn>
                        <a:cxn ang="0">
                          <a:pos x="8" y="1406"/>
                        </a:cxn>
                        <a:cxn ang="0">
                          <a:pos x="2" y="1394"/>
                        </a:cxn>
                        <a:cxn ang="0">
                          <a:pos x="0" y="1380"/>
                        </a:cxn>
                        <a:cxn ang="0">
                          <a:pos x="0" y="1364"/>
                        </a:cxn>
                        <a:cxn ang="0">
                          <a:pos x="2" y="1350"/>
                        </a:cxn>
                        <a:cxn ang="0">
                          <a:pos x="6" y="1334"/>
                        </a:cxn>
                        <a:cxn ang="0">
                          <a:pos x="532" y="52"/>
                        </a:cxn>
                        <a:cxn ang="0">
                          <a:pos x="532" y="52"/>
                        </a:cxn>
                        <a:cxn ang="0">
                          <a:pos x="540" y="38"/>
                        </a:cxn>
                        <a:cxn ang="0">
                          <a:pos x="550" y="26"/>
                        </a:cxn>
                        <a:cxn ang="0">
                          <a:pos x="560" y="16"/>
                        </a:cxn>
                        <a:cxn ang="0">
                          <a:pos x="572" y="8"/>
                        </a:cxn>
                        <a:cxn ang="0">
                          <a:pos x="584" y="2"/>
                        </a:cxn>
                        <a:cxn ang="0">
                          <a:pos x="598" y="0"/>
                        </a:cxn>
                        <a:cxn ang="0">
                          <a:pos x="610" y="0"/>
                        </a:cxn>
                        <a:cxn ang="0">
                          <a:pos x="624" y="4"/>
                        </a:cxn>
                        <a:cxn ang="0">
                          <a:pos x="1238" y="256"/>
                        </a:cxn>
                        <a:cxn ang="0">
                          <a:pos x="1238" y="256"/>
                        </a:cxn>
                        <a:cxn ang="0">
                          <a:pos x="1250" y="262"/>
                        </a:cxn>
                        <a:cxn ang="0">
                          <a:pos x="1260" y="272"/>
                        </a:cxn>
                        <a:cxn ang="0">
                          <a:pos x="1266" y="282"/>
                        </a:cxn>
                        <a:cxn ang="0">
                          <a:pos x="1272" y="296"/>
                        </a:cxn>
                        <a:cxn ang="0">
                          <a:pos x="1274" y="310"/>
                        </a:cxn>
                        <a:cxn ang="0">
                          <a:pos x="1276" y="324"/>
                        </a:cxn>
                        <a:cxn ang="0">
                          <a:pos x="1274" y="340"/>
                        </a:cxn>
                        <a:cxn ang="0">
                          <a:pos x="1268" y="354"/>
                        </a:cxn>
                        <a:cxn ang="0">
                          <a:pos x="742" y="1636"/>
                        </a:cxn>
                      </a:cxnLst>
                      <a:rect l="0" t="0" r="r" b="b"/>
                      <a:pathLst>
                        <a:path w="1276" h="1688">
                          <a:moveTo>
                            <a:pt x="742" y="1636"/>
                          </a:moveTo>
                          <a:lnTo>
                            <a:pt x="742" y="1636"/>
                          </a:lnTo>
                          <a:lnTo>
                            <a:pt x="734" y="1650"/>
                          </a:lnTo>
                          <a:lnTo>
                            <a:pt x="726" y="1662"/>
                          </a:lnTo>
                          <a:lnTo>
                            <a:pt x="714" y="1672"/>
                          </a:lnTo>
                          <a:lnTo>
                            <a:pt x="702" y="1680"/>
                          </a:lnTo>
                          <a:lnTo>
                            <a:pt x="690" y="1686"/>
                          </a:lnTo>
                          <a:lnTo>
                            <a:pt x="676" y="1688"/>
                          </a:lnTo>
                          <a:lnTo>
                            <a:pt x="664" y="1688"/>
                          </a:lnTo>
                          <a:lnTo>
                            <a:pt x="650" y="1684"/>
                          </a:lnTo>
                          <a:lnTo>
                            <a:pt x="36" y="1432"/>
                          </a:lnTo>
                          <a:lnTo>
                            <a:pt x="36" y="1432"/>
                          </a:lnTo>
                          <a:lnTo>
                            <a:pt x="26" y="1426"/>
                          </a:lnTo>
                          <a:lnTo>
                            <a:pt x="16" y="1416"/>
                          </a:lnTo>
                          <a:lnTo>
                            <a:pt x="8" y="1406"/>
                          </a:lnTo>
                          <a:lnTo>
                            <a:pt x="2" y="1394"/>
                          </a:lnTo>
                          <a:lnTo>
                            <a:pt x="0" y="1380"/>
                          </a:lnTo>
                          <a:lnTo>
                            <a:pt x="0" y="1364"/>
                          </a:lnTo>
                          <a:lnTo>
                            <a:pt x="2" y="1350"/>
                          </a:lnTo>
                          <a:lnTo>
                            <a:pt x="6" y="1334"/>
                          </a:lnTo>
                          <a:lnTo>
                            <a:pt x="532" y="52"/>
                          </a:lnTo>
                          <a:lnTo>
                            <a:pt x="532" y="52"/>
                          </a:lnTo>
                          <a:lnTo>
                            <a:pt x="540" y="38"/>
                          </a:lnTo>
                          <a:lnTo>
                            <a:pt x="550" y="26"/>
                          </a:lnTo>
                          <a:lnTo>
                            <a:pt x="560" y="16"/>
                          </a:lnTo>
                          <a:lnTo>
                            <a:pt x="572" y="8"/>
                          </a:lnTo>
                          <a:lnTo>
                            <a:pt x="584" y="2"/>
                          </a:lnTo>
                          <a:lnTo>
                            <a:pt x="598" y="0"/>
                          </a:lnTo>
                          <a:lnTo>
                            <a:pt x="610" y="0"/>
                          </a:lnTo>
                          <a:lnTo>
                            <a:pt x="624" y="4"/>
                          </a:lnTo>
                          <a:lnTo>
                            <a:pt x="1238" y="256"/>
                          </a:lnTo>
                          <a:lnTo>
                            <a:pt x="1238" y="256"/>
                          </a:lnTo>
                          <a:lnTo>
                            <a:pt x="1250" y="262"/>
                          </a:lnTo>
                          <a:lnTo>
                            <a:pt x="1260" y="272"/>
                          </a:lnTo>
                          <a:lnTo>
                            <a:pt x="1266" y="282"/>
                          </a:lnTo>
                          <a:lnTo>
                            <a:pt x="1272" y="296"/>
                          </a:lnTo>
                          <a:lnTo>
                            <a:pt x="1274" y="310"/>
                          </a:lnTo>
                          <a:lnTo>
                            <a:pt x="1276" y="324"/>
                          </a:lnTo>
                          <a:lnTo>
                            <a:pt x="1274" y="340"/>
                          </a:lnTo>
                          <a:lnTo>
                            <a:pt x="1268" y="354"/>
                          </a:lnTo>
                          <a:lnTo>
                            <a:pt x="742" y="1636"/>
                          </a:ln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6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489325" y="1390650"/>
                      <a:ext cx="1682750" cy="2003425"/>
                    </a:xfrm>
                    <a:custGeom>
                      <a:avLst/>
                      <a:gdLst/>
                      <a:ahLst/>
                      <a:cxnLst>
                        <a:cxn ang="0">
                          <a:pos x="680" y="1228"/>
                        </a:cxn>
                        <a:cxn ang="0">
                          <a:pos x="680" y="1228"/>
                        </a:cxn>
                        <a:cxn ang="0">
                          <a:pos x="674" y="1238"/>
                        </a:cxn>
                        <a:cxn ang="0">
                          <a:pos x="668" y="1246"/>
                        </a:cxn>
                        <a:cxn ang="0">
                          <a:pos x="658" y="1254"/>
                        </a:cxn>
                        <a:cxn ang="0">
                          <a:pos x="648" y="1258"/>
                        </a:cxn>
                        <a:cxn ang="0">
                          <a:pos x="638" y="1262"/>
                        </a:cxn>
                        <a:cxn ang="0">
                          <a:pos x="626" y="1262"/>
                        </a:cxn>
                        <a:cxn ang="0">
                          <a:pos x="614" y="1260"/>
                        </a:cxn>
                        <a:cxn ang="0">
                          <a:pos x="602" y="1258"/>
                        </a:cxn>
                        <a:cxn ang="0">
                          <a:pos x="38" y="1026"/>
                        </a:cxn>
                        <a:cxn ang="0">
                          <a:pos x="38" y="1026"/>
                        </a:cxn>
                        <a:cxn ang="0">
                          <a:pos x="26" y="1020"/>
                        </a:cxn>
                        <a:cxn ang="0">
                          <a:pos x="18" y="1012"/>
                        </a:cxn>
                        <a:cxn ang="0">
                          <a:pos x="10" y="1004"/>
                        </a:cxn>
                        <a:cxn ang="0">
                          <a:pos x="4" y="994"/>
                        </a:cxn>
                        <a:cxn ang="0">
                          <a:pos x="0" y="984"/>
                        </a:cxn>
                        <a:cxn ang="0">
                          <a:pos x="0" y="972"/>
                        </a:cxn>
                        <a:cxn ang="0">
                          <a:pos x="0" y="960"/>
                        </a:cxn>
                        <a:cxn ang="0">
                          <a:pos x="4" y="950"/>
                        </a:cxn>
                        <a:cxn ang="0">
                          <a:pos x="380" y="34"/>
                        </a:cxn>
                        <a:cxn ang="0">
                          <a:pos x="380" y="34"/>
                        </a:cxn>
                        <a:cxn ang="0">
                          <a:pos x="384" y="24"/>
                        </a:cxn>
                        <a:cxn ang="0">
                          <a:pos x="392" y="16"/>
                        </a:cxn>
                        <a:cxn ang="0">
                          <a:pos x="400" y="10"/>
                        </a:cxn>
                        <a:cxn ang="0">
                          <a:pos x="412" y="4"/>
                        </a:cxn>
                        <a:cxn ang="0">
                          <a:pos x="422" y="2"/>
                        </a:cxn>
                        <a:cxn ang="0">
                          <a:pos x="434" y="0"/>
                        </a:cxn>
                        <a:cxn ang="0">
                          <a:pos x="446" y="2"/>
                        </a:cxn>
                        <a:cxn ang="0">
                          <a:pos x="456" y="6"/>
                        </a:cxn>
                        <a:cxn ang="0">
                          <a:pos x="1022" y="238"/>
                        </a:cxn>
                        <a:cxn ang="0">
                          <a:pos x="1022" y="238"/>
                        </a:cxn>
                        <a:cxn ang="0">
                          <a:pos x="1032" y="242"/>
                        </a:cxn>
                        <a:cxn ang="0">
                          <a:pos x="1042" y="250"/>
                        </a:cxn>
                        <a:cxn ang="0">
                          <a:pos x="1050" y="258"/>
                        </a:cxn>
                        <a:cxn ang="0">
                          <a:pos x="1054" y="268"/>
                        </a:cxn>
                        <a:cxn ang="0">
                          <a:pos x="1058" y="280"/>
                        </a:cxn>
                        <a:cxn ang="0">
                          <a:pos x="1060" y="290"/>
                        </a:cxn>
                        <a:cxn ang="0">
                          <a:pos x="1060" y="302"/>
                        </a:cxn>
                        <a:cxn ang="0">
                          <a:pos x="1056" y="312"/>
                        </a:cxn>
                        <a:cxn ang="0">
                          <a:pos x="680" y="1228"/>
                        </a:cxn>
                      </a:cxnLst>
                      <a:rect l="0" t="0" r="r" b="b"/>
                      <a:pathLst>
                        <a:path w="1060" h="1262">
                          <a:moveTo>
                            <a:pt x="680" y="1228"/>
                          </a:moveTo>
                          <a:lnTo>
                            <a:pt x="680" y="1228"/>
                          </a:lnTo>
                          <a:lnTo>
                            <a:pt x="674" y="1238"/>
                          </a:lnTo>
                          <a:lnTo>
                            <a:pt x="668" y="1246"/>
                          </a:lnTo>
                          <a:lnTo>
                            <a:pt x="658" y="1254"/>
                          </a:lnTo>
                          <a:lnTo>
                            <a:pt x="648" y="1258"/>
                          </a:lnTo>
                          <a:lnTo>
                            <a:pt x="638" y="1262"/>
                          </a:lnTo>
                          <a:lnTo>
                            <a:pt x="626" y="1262"/>
                          </a:lnTo>
                          <a:lnTo>
                            <a:pt x="614" y="1260"/>
                          </a:lnTo>
                          <a:lnTo>
                            <a:pt x="602" y="1258"/>
                          </a:lnTo>
                          <a:lnTo>
                            <a:pt x="38" y="1026"/>
                          </a:lnTo>
                          <a:lnTo>
                            <a:pt x="38" y="1026"/>
                          </a:lnTo>
                          <a:lnTo>
                            <a:pt x="26" y="1020"/>
                          </a:lnTo>
                          <a:lnTo>
                            <a:pt x="18" y="1012"/>
                          </a:lnTo>
                          <a:lnTo>
                            <a:pt x="10" y="1004"/>
                          </a:lnTo>
                          <a:lnTo>
                            <a:pt x="4" y="994"/>
                          </a:lnTo>
                          <a:lnTo>
                            <a:pt x="0" y="984"/>
                          </a:lnTo>
                          <a:lnTo>
                            <a:pt x="0" y="972"/>
                          </a:lnTo>
                          <a:lnTo>
                            <a:pt x="0" y="960"/>
                          </a:lnTo>
                          <a:lnTo>
                            <a:pt x="4" y="950"/>
                          </a:lnTo>
                          <a:lnTo>
                            <a:pt x="380" y="34"/>
                          </a:lnTo>
                          <a:lnTo>
                            <a:pt x="380" y="34"/>
                          </a:lnTo>
                          <a:lnTo>
                            <a:pt x="384" y="24"/>
                          </a:lnTo>
                          <a:lnTo>
                            <a:pt x="392" y="16"/>
                          </a:lnTo>
                          <a:lnTo>
                            <a:pt x="400" y="10"/>
                          </a:lnTo>
                          <a:lnTo>
                            <a:pt x="412" y="4"/>
                          </a:lnTo>
                          <a:lnTo>
                            <a:pt x="422" y="2"/>
                          </a:lnTo>
                          <a:lnTo>
                            <a:pt x="434" y="0"/>
                          </a:lnTo>
                          <a:lnTo>
                            <a:pt x="446" y="2"/>
                          </a:lnTo>
                          <a:lnTo>
                            <a:pt x="456" y="6"/>
                          </a:lnTo>
                          <a:lnTo>
                            <a:pt x="1022" y="238"/>
                          </a:lnTo>
                          <a:lnTo>
                            <a:pt x="1022" y="238"/>
                          </a:lnTo>
                          <a:lnTo>
                            <a:pt x="1032" y="242"/>
                          </a:lnTo>
                          <a:lnTo>
                            <a:pt x="1042" y="250"/>
                          </a:lnTo>
                          <a:lnTo>
                            <a:pt x="1050" y="258"/>
                          </a:lnTo>
                          <a:lnTo>
                            <a:pt x="1054" y="268"/>
                          </a:lnTo>
                          <a:lnTo>
                            <a:pt x="1058" y="280"/>
                          </a:lnTo>
                          <a:lnTo>
                            <a:pt x="1060" y="290"/>
                          </a:lnTo>
                          <a:lnTo>
                            <a:pt x="1060" y="302"/>
                          </a:lnTo>
                          <a:lnTo>
                            <a:pt x="1056" y="312"/>
                          </a:lnTo>
                          <a:lnTo>
                            <a:pt x="680" y="12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7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4537075" y="1330325"/>
                      <a:ext cx="381000" cy="206375"/>
                    </a:xfrm>
                    <a:custGeom>
                      <a:avLst/>
                      <a:gdLst/>
                      <a:ahLst/>
                      <a:cxnLst>
                        <a:cxn ang="0">
                          <a:pos x="238" y="114"/>
                        </a:cxn>
                        <a:cxn ang="0">
                          <a:pos x="238" y="114"/>
                        </a:cxn>
                        <a:cxn ang="0">
                          <a:pos x="234" y="122"/>
                        </a:cxn>
                        <a:cxn ang="0">
                          <a:pos x="224" y="128"/>
                        </a:cxn>
                        <a:cxn ang="0">
                          <a:pos x="216" y="130"/>
                        </a:cxn>
                        <a:cxn ang="0">
                          <a:pos x="204" y="128"/>
                        </a:cxn>
                        <a:cxn ang="0">
                          <a:pos x="16" y="50"/>
                        </a:cxn>
                        <a:cxn ang="0">
                          <a:pos x="16" y="50"/>
                        </a:cxn>
                        <a:cxn ang="0">
                          <a:pos x="8" y="44"/>
                        </a:cxn>
                        <a:cxn ang="0">
                          <a:pos x="2" y="36"/>
                        </a:cxn>
                        <a:cxn ang="0">
                          <a:pos x="0" y="2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8" y="8"/>
                        </a:cxn>
                        <a:cxn ang="0">
                          <a:pos x="16" y="2"/>
                        </a:cxn>
                        <a:cxn ang="0">
                          <a:pos x="26" y="0"/>
                        </a:cxn>
                        <a:cxn ang="0">
                          <a:pos x="36" y="2"/>
                        </a:cxn>
                        <a:cxn ang="0">
                          <a:pos x="224" y="80"/>
                        </a:cxn>
                        <a:cxn ang="0">
                          <a:pos x="224" y="80"/>
                        </a:cxn>
                        <a:cxn ang="0">
                          <a:pos x="234" y="86"/>
                        </a:cxn>
                        <a:cxn ang="0">
                          <a:pos x="238" y="94"/>
                        </a:cxn>
                        <a:cxn ang="0">
                          <a:pos x="240" y="104"/>
                        </a:cxn>
                        <a:cxn ang="0">
                          <a:pos x="238" y="114"/>
                        </a:cxn>
                        <a:cxn ang="0">
                          <a:pos x="238" y="114"/>
                        </a:cxn>
                      </a:cxnLst>
                      <a:rect l="0" t="0" r="r" b="b"/>
                      <a:pathLst>
                        <a:path w="240" h="130">
                          <a:moveTo>
                            <a:pt x="238" y="114"/>
                          </a:moveTo>
                          <a:lnTo>
                            <a:pt x="238" y="114"/>
                          </a:lnTo>
                          <a:lnTo>
                            <a:pt x="234" y="122"/>
                          </a:lnTo>
                          <a:lnTo>
                            <a:pt x="224" y="128"/>
                          </a:lnTo>
                          <a:lnTo>
                            <a:pt x="216" y="130"/>
                          </a:lnTo>
                          <a:lnTo>
                            <a:pt x="204" y="128"/>
                          </a:lnTo>
                          <a:lnTo>
                            <a:pt x="16" y="50"/>
                          </a:lnTo>
                          <a:lnTo>
                            <a:pt x="16" y="50"/>
                          </a:lnTo>
                          <a:lnTo>
                            <a:pt x="8" y="44"/>
                          </a:lnTo>
                          <a:lnTo>
                            <a:pt x="2" y="36"/>
                          </a:lnTo>
                          <a:lnTo>
                            <a:pt x="0" y="2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8" y="8"/>
                          </a:lnTo>
                          <a:lnTo>
                            <a:pt x="16" y="2"/>
                          </a:lnTo>
                          <a:lnTo>
                            <a:pt x="26" y="0"/>
                          </a:lnTo>
                          <a:lnTo>
                            <a:pt x="36" y="2"/>
                          </a:lnTo>
                          <a:lnTo>
                            <a:pt x="224" y="80"/>
                          </a:lnTo>
                          <a:lnTo>
                            <a:pt x="224" y="80"/>
                          </a:lnTo>
                          <a:lnTo>
                            <a:pt x="234" y="86"/>
                          </a:lnTo>
                          <a:lnTo>
                            <a:pt x="238" y="94"/>
                          </a:lnTo>
                          <a:lnTo>
                            <a:pt x="240" y="104"/>
                          </a:lnTo>
                          <a:lnTo>
                            <a:pt x="238" y="114"/>
                          </a:lnTo>
                          <a:lnTo>
                            <a:pt x="238" y="114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8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714750" y="3222625"/>
                      <a:ext cx="415925" cy="295275"/>
                    </a:xfrm>
                    <a:custGeom>
                      <a:avLst/>
                      <a:gdLst/>
                      <a:ahLst/>
                      <a:cxnLst>
                        <a:cxn ang="0">
                          <a:pos x="258" y="146"/>
                        </a:cxn>
                        <a:cxn ang="0">
                          <a:pos x="258" y="146"/>
                        </a:cxn>
                        <a:cxn ang="0">
                          <a:pos x="250" y="158"/>
                        </a:cxn>
                        <a:cxn ang="0">
                          <a:pos x="242" y="168"/>
                        </a:cxn>
                        <a:cxn ang="0">
                          <a:pos x="232" y="176"/>
                        </a:cxn>
                        <a:cxn ang="0">
                          <a:pos x="222" y="182"/>
                        </a:cxn>
                        <a:cxn ang="0">
                          <a:pos x="210" y="186"/>
                        </a:cxn>
                        <a:cxn ang="0">
                          <a:pos x="196" y="186"/>
                        </a:cxn>
                        <a:cxn ang="0">
                          <a:pos x="184" y="186"/>
                        </a:cxn>
                        <a:cxn ang="0">
                          <a:pos x="170" y="182"/>
                        </a:cxn>
                        <a:cxn ang="0">
                          <a:pos x="42" y="128"/>
                        </a:cxn>
                        <a:cxn ang="0">
                          <a:pos x="42" y="128"/>
                        </a:cxn>
                        <a:cxn ang="0">
                          <a:pos x="30" y="122"/>
                        </a:cxn>
                        <a:cxn ang="0">
                          <a:pos x="20" y="114"/>
                        </a:cxn>
                        <a:cxn ang="0">
                          <a:pos x="12" y="104"/>
                        </a:cxn>
                        <a:cxn ang="0">
                          <a:pos x="6" y="92"/>
                        </a:cxn>
                        <a:cxn ang="0">
                          <a:pos x="2" y="80"/>
                        </a:cxn>
                        <a:cxn ang="0">
                          <a:pos x="0" y="68"/>
                        </a:cxn>
                        <a:cxn ang="0">
                          <a:pos x="2" y="54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12" y="30"/>
                        </a:cxn>
                        <a:cxn ang="0">
                          <a:pos x="20" y="20"/>
                        </a:cxn>
                        <a:cxn ang="0">
                          <a:pos x="30" y="12"/>
                        </a:cxn>
                        <a:cxn ang="0">
                          <a:pos x="42" y="6"/>
                        </a:cxn>
                        <a:cxn ang="0">
                          <a:pos x="54" y="2"/>
                        </a:cxn>
                        <a:cxn ang="0">
                          <a:pos x="66" y="0"/>
                        </a:cxn>
                        <a:cxn ang="0">
                          <a:pos x="80" y="2"/>
                        </a:cxn>
                        <a:cxn ang="0">
                          <a:pos x="92" y="6"/>
                        </a:cxn>
                        <a:cxn ang="0">
                          <a:pos x="222" y="60"/>
                        </a:cxn>
                        <a:cxn ang="0">
                          <a:pos x="222" y="60"/>
                        </a:cxn>
                        <a:cxn ang="0">
                          <a:pos x="234" y="66"/>
                        </a:cxn>
                        <a:cxn ang="0">
                          <a:pos x="244" y="74"/>
                        </a:cxn>
                        <a:cxn ang="0">
                          <a:pos x="252" y="84"/>
                        </a:cxn>
                        <a:cxn ang="0">
                          <a:pos x="258" y="96"/>
                        </a:cxn>
                        <a:cxn ang="0">
                          <a:pos x="260" y="108"/>
                        </a:cxn>
                        <a:cxn ang="0">
                          <a:pos x="262" y="120"/>
                        </a:cxn>
                        <a:cxn ang="0">
                          <a:pos x="260" y="134"/>
                        </a:cxn>
                        <a:cxn ang="0">
                          <a:pos x="258" y="146"/>
                        </a:cxn>
                        <a:cxn ang="0">
                          <a:pos x="258" y="146"/>
                        </a:cxn>
                      </a:cxnLst>
                      <a:rect l="0" t="0" r="r" b="b"/>
                      <a:pathLst>
                        <a:path w="262" h="186">
                          <a:moveTo>
                            <a:pt x="258" y="146"/>
                          </a:moveTo>
                          <a:lnTo>
                            <a:pt x="258" y="146"/>
                          </a:lnTo>
                          <a:lnTo>
                            <a:pt x="250" y="158"/>
                          </a:lnTo>
                          <a:lnTo>
                            <a:pt x="242" y="168"/>
                          </a:lnTo>
                          <a:lnTo>
                            <a:pt x="232" y="176"/>
                          </a:lnTo>
                          <a:lnTo>
                            <a:pt x="222" y="182"/>
                          </a:lnTo>
                          <a:lnTo>
                            <a:pt x="210" y="186"/>
                          </a:lnTo>
                          <a:lnTo>
                            <a:pt x="196" y="186"/>
                          </a:lnTo>
                          <a:lnTo>
                            <a:pt x="184" y="186"/>
                          </a:lnTo>
                          <a:lnTo>
                            <a:pt x="170" y="182"/>
                          </a:lnTo>
                          <a:lnTo>
                            <a:pt x="42" y="128"/>
                          </a:lnTo>
                          <a:lnTo>
                            <a:pt x="42" y="128"/>
                          </a:lnTo>
                          <a:lnTo>
                            <a:pt x="30" y="122"/>
                          </a:lnTo>
                          <a:lnTo>
                            <a:pt x="20" y="114"/>
                          </a:lnTo>
                          <a:lnTo>
                            <a:pt x="12" y="104"/>
                          </a:lnTo>
                          <a:lnTo>
                            <a:pt x="6" y="92"/>
                          </a:lnTo>
                          <a:lnTo>
                            <a:pt x="2" y="80"/>
                          </a:lnTo>
                          <a:lnTo>
                            <a:pt x="0" y="68"/>
                          </a:lnTo>
                          <a:lnTo>
                            <a:pt x="2" y="54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12" y="30"/>
                          </a:lnTo>
                          <a:lnTo>
                            <a:pt x="20" y="20"/>
                          </a:lnTo>
                          <a:lnTo>
                            <a:pt x="30" y="12"/>
                          </a:lnTo>
                          <a:lnTo>
                            <a:pt x="42" y="6"/>
                          </a:lnTo>
                          <a:lnTo>
                            <a:pt x="54" y="2"/>
                          </a:lnTo>
                          <a:lnTo>
                            <a:pt x="66" y="0"/>
                          </a:lnTo>
                          <a:lnTo>
                            <a:pt x="80" y="2"/>
                          </a:lnTo>
                          <a:lnTo>
                            <a:pt x="92" y="6"/>
                          </a:lnTo>
                          <a:lnTo>
                            <a:pt x="222" y="60"/>
                          </a:lnTo>
                          <a:lnTo>
                            <a:pt x="222" y="60"/>
                          </a:lnTo>
                          <a:lnTo>
                            <a:pt x="234" y="66"/>
                          </a:lnTo>
                          <a:lnTo>
                            <a:pt x="244" y="74"/>
                          </a:lnTo>
                          <a:lnTo>
                            <a:pt x="252" y="84"/>
                          </a:lnTo>
                          <a:lnTo>
                            <a:pt x="258" y="96"/>
                          </a:lnTo>
                          <a:lnTo>
                            <a:pt x="260" y="108"/>
                          </a:lnTo>
                          <a:lnTo>
                            <a:pt x="262" y="120"/>
                          </a:lnTo>
                          <a:lnTo>
                            <a:pt x="260" y="134"/>
                          </a:lnTo>
                          <a:lnTo>
                            <a:pt x="258" y="146"/>
                          </a:lnTo>
                          <a:lnTo>
                            <a:pt x="258" y="146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51" name="그룹 168"/>
                  <p:cNvGrpSpPr/>
                  <p:nvPr/>
                </p:nvGrpSpPr>
                <p:grpSpPr>
                  <a:xfrm>
                    <a:off x="-190310" y="1638752"/>
                    <a:ext cx="1094571" cy="1252490"/>
                    <a:chOff x="-182995" y="1638752"/>
                    <a:chExt cx="1094571" cy="1252490"/>
                  </a:xfrm>
                </p:grpSpPr>
                <p:sp>
                  <p:nvSpPr>
                    <p:cNvPr id="52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0" y="1638752"/>
                      <a:ext cx="911576" cy="12524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984" y="592"/>
                        </a:cxn>
                        <a:cxn ang="0">
                          <a:pos x="520" y="1352"/>
                        </a:cxn>
                        <a:cxn ang="0">
                          <a:pos x="4" y="1104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984" h="1352">
                          <a:moveTo>
                            <a:pt x="0" y="0"/>
                          </a:moveTo>
                          <a:lnTo>
                            <a:pt x="984" y="592"/>
                          </a:lnTo>
                          <a:lnTo>
                            <a:pt x="520" y="1352"/>
                          </a:lnTo>
                          <a:lnTo>
                            <a:pt x="4" y="110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E3954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" name="타원 52"/>
                    <p:cNvSpPr/>
                    <p:nvPr/>
                  </p:nvSpPr>
                  <p:spPr>
                    <a:xfrm>
                      <a:off x="373819" y="2704942"/>
                      <a:ext cx="81108" cy="8110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Freeform 17"/>
                    <p:cNvSpPr>
                      <a:spLocks/>
                    </p:cNvSpPr>
                    <p:nvPr/>
                  </p:nvSpPr>
                  <p:spPr bwMode="auto">
                    <a:xfrm rot="1873091">
                      <a:off x="-182995" y="1874216"/>
                      <a:ext cx="1057276" cy="4381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329" y="553"/>
                        </a:cxn>
                        <a:cxn ang="0">
                          <a:pos x="1324" y="553"/>
                        </a:cxn>
                        <a:cxn ang="0">
                          <a:pos x="1332" y="1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332" h="553">
                          <a:moveTo>
                            <a:pt x="0" y="0"/>
                          </a:moveTo>
                          <a:lnTo>
                            <a:pt x="329" y="553"/>
                          </a:lnTo>
                          <a:lnTo>
                            <a:pt x="1324" y="553"/>
                          </a:lnTo>
                          <a:lnTo>
                            <a:pt x="1332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7507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" name="그룹 487"/>
                <p:cNvGrpSpPr/>
                <p:nvPr/>
              </p:nvGrpSpPr>
              <p:grpSpPr>
                <a:xfrm rot="1185828">
                  <a:off x="1222052" y="2467729"/>
                  <a:ext cx="691669" cy="581472"/>
                  <a:chOff x="10813104" y="1375897"/>
                  <a:chExt cx="936617" cy="787403"/>
                </a:xfrm>
                <a:solidFill>
                  <a:srgbClr val="5292F3"/>
                </a:solidFill>
                <a:effectLst/>
              </p:grpSpPr>
              <p:sp>
                <p:nvSpPr>
                  <p:cNvPr id="47" name="Freeform 204"/>
                  <p:cNvSpPr>
                    <a:spLocks noEditPoints="1"/>
                  </p:cNvSpPr>
                  <p:nvPr/>
                </p:nvSpPr>
                <p:spPr bwMode="auto">
                  <a:xfrm>
                    <a:off x="10813104" y="1715624"/>
                    <a:ext cx="479425" cy="447676"/>
                  </a:xfrm>
                  <a:custGeom>
                    <a:avLst/>
                    <a:gdLst/>
                    <a:ahLst/>
                    <a:cxnLst>
                      <a:cxn ang="0">
                        <a:pos x="302" y="108"/>
                      </a:cxn>
                      <a:cxn ang="0">
                        <a:pos x="298" y="86"/>
                      </a:cxn>
                      <a:cxn ang="0">
                        <a:pos x="290" y="66"/>
                      </a:cxn>
                      <a:cxn ang="0">
                        <a:pos x="276" y="48"/>
                      </a:cxn>
                      <a:cxn ang="0">
                        <a:pos x="234" y="20"/>
                      </a:cxn>
                      <a:cxn ang="0">
                        <a:pos x="180" y="4"/>
                      </a:cxn>
                      <a:cxn ang="0">
                        <a:pos x="150" y="0"/>
                      </a:cxn>
                      <a:cxn ang="0">
                        <a:pos x="92" y="10"/>
                      </a:cxn>
                      <a:cxn ang="0">
                        <a:pos x="44" y="32"/>
                      </a:cxn>
                      <a:cxn ang="0">
                        <a:pos x="18" y="58"/>
                      </a:cxn>
                      <a:cxn ang="0">
                        <a:pos x="6" y="76"/>
                      </a:cxn>
                      <a:cxn ang="0">
                        <a:pos x="0" y="98"/>
                      </a:cxn>
                      <a:cxn ang="0">
                        <a:pos x="0" y="108"/>
                      </a:cxn>
                      <a:cxn ang="0">
                        <a:pos x="2" y="128"/>
                      </a:cxn>
                      <a:cxn ang="0">
                        <a:pos x="22" y="164"/>
                      </a:cxn>
                      <a:cxn ang="0">
                        <a:pos x="56" y="192"/>
                      </a:cxn>
                      <a:cxn ang="0">
                        <a:pos x="102" y="210"/>
                      </a:cxn>
                      <a:cxn ang="0">
                        <a:pos x="126" y="216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202" y="210"/>
                      </a:cxn>
                      <a:cxn ang="0">
                        <a:pos x="248" y="192"/>
                      </a:cxn>
                      <a:cxn ang="0">
                        <a:pos x="280" y="164"/>
                      </a:cxn>
                      <a:cxn ang="0">
                        <a:pos x="298" y="128"/>
                      </a:cxn>
                      <a:cxn ang="0">
                        <a:pos x="302" y="108"/>
                      </a:cxn>
                      <a:cxn ang="0">
                        <a:pos x="84" y="126"/>
                      </a:cxn>
                      <a:cxn ang="0">
                        <a:pos x="78" y="124"/>
                      </a:cxn>
                      <a:cxn ang="0">
                        <a:pos x="68" y="116"/>
                      </a:cxn>
                      <a:cxn ang="0">
                        <a:pos x="66" y="108"/>
                      </a:cxn>
                      <a:cxn ang="0">
                        <a:pos x="72" y="96"/>
                      </a:cxn>
                      <a:cxn ang="0">
                        <a:pos x="84" y="92"/>
                      </a:cxn>
                      <a:cxn ang="0">
                        <a:pos x="90" y="92"/>
                      </a:cxn>
                      <a:cxn ang="0">
                        <a:pos x="100" y="102"/>
                      </a:cxn>
                      <a:cxn ang="0">
                        <a:pos x="102" y="108"/>
                      </a:cxn>
                      <a:cxn ang="0">
                        <a:pos x="96" y="122"/>
                      </a:cxn>
                      <a:cxn ang="0">
                        <a:pos x="84" y="126"/>
                      </a:cxn>
                      <a:cxn ang="0">
                        <a:pos x="128" y="216"/>
                      </a:cxn>
                      <a:cxn ang="0">
                        <a:pos x="132" y="216"/>
                      </a:cxn>
                      <a:cxn ang="0">
                        <a:pos x="150" y="126"/>
                      </a:cxn>
                      <a:cxn ang="0">
                        <a:pos x="144" y="124"/>
                      </a:cxn>
                      <a:cxn ang="0">
                        <a:pos x="134" y="116"/>
                      </a:cxn>
                      <a:cxn ang="0">
                        <a:pos x="134" y="108"/>
                      </a:cxn>
                      <a:cxn ang="0">
                        <a:pos x="138" y="96"/>
                      </a:cxn>
                      <a:cxn ang="0">
                        <a:pos x="150" y="92"/>
                      </a:cxn>
                      <a:cxn ang="0">
                        <a:pos x="158" y="92"/>
                      </a:cxn>
                      <a:cxn ang="0">
                        <a:pos x="166" y="102"/>
                      </a:cxn>
                      <a:cxn ang="0">
                        <a:pos x="168" y="108"/>
                      </a:cxn>
                      <a:cxn ang="0">
                        <a:pos x="162" y="122"/>
                      </a:cxn>
                      <a:cxn ang="0">
                        <a:pos x="150" y="126"/>
                      </a:cxn>
                      <a:cxn ang="0">
                        <a:pos x="214" y="126"/>
                      </a:cxn>
                      <a:cxn ang="0">
                        <a:pos x="208" y="124"/>
                      </a:cxn>
                      <a:cxn ang="0">
                        <a:pos x="198" y="116"/>
                      </a:cxn>
                      <a:cxn ang="0">
                        <a:pos x="196" y="108"/>
                      </a:cxn>
                      <a:cxn ang="0">
                        <a:pos x="202" y="96"/>
                      </a:cxn>
                      <a:cxn ang="0">
                        <a:pos x="214" y="92"/>
                      </a:cxn>
                      <a:cxn ang="0">
                        <a:pos x="222" y="92"/>
                      </a:cxn>
                      <a:cxn ang="0">
                        <a:pos x="230" y="102"/>
                      </a:cxn>
                      <a:cxn ang="0">
                        <a:pos x="232" y="108"/>
                      </a:cxn>
                      <a:cxn ang="0">
                        <a:pos x="226" y="122"/>
                      </a:cxn>
                      <a:cxn ang="0">
                        <a:pos x="214" y="126"/>
                      </a:cxn>
                    </a:cxnLst>
                    <a:rect l="0" t="0" r="r" b="b"/>
                    <a:pathLst>
                      <a:path w="302" h="282">
                        <a:moveTo>
                          <a:pt x="302" y="108"/>
                        </a:moveTo>
                        <a:lnTo>
                          <a:pt x="302" y="108"/>
                        </a:lnTo>
                        <a:lnTo>
                          <a:pt x="300" y="98"/>
                        </a:lnTo>
                        <a:lnTo>
                          <a:pt x="298" y="86"/>
                        </a:lnTo>
                        <a:lnTo>
                          <a:pt x="294" y="76"/>
                        </a:lnTo>
                        <a:lnTo>
                          <a:pt x="290" y="66"/>
                        </a:lnTo>
                        <a:lnTo>
                          <a:pt x="282" y="58"/>
                        </a:lnTo>
                        <a:lnTo>
                          <a:pt x="276" y="48"/>
                        </a:lnTo>
                        <a:lnTo>
                          <a:pt x="258" y="32"/>
                        </a:lnTo>
                        <a:lnTo>
                          <a:pt x="234" y="20"/>
                        </a:lnTo>
                        <a:lnTo>
                          <a:pt x="210" y="10"/>
                        </a:lnTo>
                        <a:lnTo>
                          <a:pt x="180" y="4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20" y="4"/>
                        </a:lnTo>
                        <a:lnTo>
                          <a:pt x="92" y="10"/>
                        </a:lnTo>
                        <a:lnTo>
                          <a:pt x="66" y="20"/>
                        </a:lnTo>
                        <a:lnTo>
                          <a:pt x="44" y="32"/>
                        </a:lnTo>
                        <a:lnTo>
                          <a:pt x="26" y="48"/>
                        </a:lnTo>
                        <a:lnTo>
                          <a:pt x="18" y="58"/>
                        </a:lnTo>
                        <a:lnTo>
                          <a:pt x="12" y="66"/>
                        </a:lnTo>
                        <a:lnTo>
                          <a:pt x="6" y="76"/>
                        </a:lnTo>
                        <a:lnTo>
                          <a:pt x="2" y="86"/>
                        </a:lnTo>
                        <a:lnTo>
                          <a:pt x="0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118"/>
                        </a:lnTo>
                        <a:lnTo>
                          <a:pt x="2" y="128"/>
                        </a:lnTo>
                        <a:lnTo>
                          <a:pt x="10" y="146"/>
                        </a:lnTo>
                        <a:lnTo>
                          <a:pt x="22" y="164"/>
                        </a:lnTo>
                        <a:lnTo>
                          <a:pt x="36" y="180"/>
                        </a:lnTo>
                        <a:lnTo>
                          <a:pt x="56" y="192"/>
                        </a:lnTo>
                        <a:lnTo>
                          <a:pt x="78" y="202"/>
                        </a:lnTo>
                        <a:lnTo>
                          <a:pt x="102" y="210"/>
                        </a:lnTo>
                        <a:lnTo>
                          <a:pt x="128" y="216"/>
                        </a:lnTo>
                        <a:lnTo>
                          <a:pt x="126" y="216"/>
                        </a:lnTo>
                        <a:lnTo>
                          <a:pt x="212" y="282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4" y="216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202" y="210"/>
                        </a:lnTo>
                        <a:lnTo>
                          <a:pt x="226" y="202"/>
                        </a:lnTo>
                        <a:lnTo>
                          <a:pt x="248" y="192"/>
                        </a:lnTo>
                        <a:lnTo>
                          <a:pt x="266" y="178"/>
                        </a:lnTo>
                        <a:lnTo>
                          <a:pt x="280" y="164"/>
                        </a:lnTo>
                        <a:lnTo>
                          <a:pt x="292" y="146"/>
                        </a:lnTo>
                        <a:lnTo>
                          <a:pt x="298" y="128"/>
                        </a:lnTo>
                        <a:lnTo>
                          <a:pt x="300" y="118"/>
                        </a:lnTo>
                        <a:lnTo>
                          <a:pt x="302" y="108"/>
                        </a:lnTo>
                        <a:lnTo>
                          <a:pt x="302" y="108"/>
                        </a:lnTo>
                        <a:close/>
                        <a:moveTo>
                          <a:pt x="84" y="126"/>
                        </a:moveTo>
                        <a:lnTo>
                          <a:pt x="84" y="126"/>
                        </a:lnTo>
                        <a:lnTo>
                          <a:pt x="78" y="124"/>
                        </a:lnTo>
                        <a:lnTo>
                          <a:pt x="72" y="122"/>
                        </a:lnTo>
                        <a:lnTo>
                          <a:pt x="68" y="116"/>
                        </a:lnTo>
                        <a:lnTo>
                          <a:pt x="66" y="108"/>
                        </a:lnTo>
                        <a:lnTo>
                          <a:pt x="66" y="108"/>
                        </a:lnTo>
                        <a:lnTo>
                          <a:pt x="68" y="102"/>
                        </a:lnTo>
                        <a:lnTo>
                          <a:pt x="72" y="96"/>
                        </a:lnTo>
                        <a:lnTo>
                          <a:pt x="78" y="92"/>
                        </a:lnTo>
                        <a:lnTo>
                          <a:pt x="84" y="92"/>
                        </a:lnTo>
                        <a:lnTo>
                          <a:pt x="84" y="92"/>
                        </a:lnTo>
                        <a:lnTo>
                          <a:pt x="90" y="92"/>
                        </a:lnTo>
                        <a:lnTo>
                          <a:pt x="96" y="96"/>
                        </a:lnTo>
                        <a:lnTo>
                          <a:pt x="100" y="102"/>
                        </a:lnTo>
                        <a:lnTo>
                          <a:pt x="102" y="108"/>
                        </a:lnTo>
                        <a:lnTo>
                          <a:pt x="102" y="108"/>
                        </a:lnTo>
                        <a:lnTo>
                          <a:pt x="100" y="116"/>
                        </a:lnTo>
                        <a:lnTo>
                          <a:pt x="96" y="122"/>
                        </a:lnTo>
                        <a:lnTo>
                          <a:pt x="90" y="124"/>
                        </a:lnTo>
                        <a:lnTo>
                          <a:pt x="84" y="126"/>
                        </a:lnTo>
                        <a:lnTo>
                          <a:pt x="84" y="126"/>
                        </a:lnTo>
                        <a:close/>
                        <a:moveTo>
                          <a:pt x="128" y="216"/>
                        </a:moveTo>
                        <a:lnTo>
                          <a:pt x="128" y="216"/>
                        </a:lnTo>
                        <a:lnTo>
                          <a:pt x="132" y="216"/>
                        </a:lnTo>
                        <a:lnTo>
                          <a:pt x="128" y="216"/>
                        </a:lnTo>
                        <a:close/>
                        <a:moveTo>
                          <a:pt x="150" y="126"/>
                        </a:moveTo>
                        <a:lnTo>
                          <a:pt x="150" y="126"/>
                        </a:lnTo>
                        <a:lnTo>
                          <a:pt x="144" y="124"/>
                        </a:lnTo>
                        <a:lnTo>
                          <a:pt x="138" y="122"/>
                        </a:lnTo>
                        <a:lnTo>
                          <a:pt x="134" y="116"/>
                        </a:lnTo>
                        <a:lnTo>
                          <a:pt x="134" y="108"/>
                        </a:lnTo>
                        <a:lnTo>
                          <a:pt x="134" y="108"/>
                        </a:lnTo>
                        <a:lnTo>
                          <a:pt x="134" y="102"/>
                        </a:lnTo>
                        <a:lnTo>
                          <a:pt x="138" y="96"/>
                        </a:lnTo>
                        <a:lnTo>
                          <a:pt x="144" y="92"/>
                        </a:lnTo>
                        <a:lnTo>
                          <a:pt x="150" y="92"/>
                        </a:lnTo>
                        <a:lnTo>
                          <a:pt x="150" y="92"/>
                        </a:lnTo>
                        <a:lnTo>
                          <a:pt x="158" y="92"/>
                        </a:lnTo>
                        <a:lnTo>
                          <a:pt x="162" y="96"/>
                        </a:lnTo>
                        <a:lnTo>
                          <a:pt x="166" y="102"/>
                        </a:lnTo>
                        <a:lnTo>
                          <a:pt x="168" y="108"/>
                        </a:lnTo>
                        <a:lnTo>
                          <a:pt x="168" y="108"/>
                        </a:lnTo>
                        <a:lnTo>
                          <a:pt x="166" y="116"/>
                        </a:lnTo>
                        <a:lnTo>
                          <a:pt x="162" y="122"/>
                        </a:lnTo>
                        <a:lnTo>
                          <a:pt x="158" y="124"/>
                        </a:lnTo>
                        <a:lnTo>
                          <a:pt x="150" y="126"/>
                        </a:lnTo>
                        <a:lnTo>
                          <a:pt x="150" y="126"/>
                        </a:lnTo>
                        <a:close/>
                        <a:moveTo>
                          <a:pt x="214" y="126"/>
                        </a:moveTo>
                        <a:lnTo>
                          <a:pt x="214" y="126"/>
                        </a:lnTo>
                        <a:lnTo>
                          <a:pt x="208" y="124"/>
                        </a:lnTo>
                        <a:lnTo>
                          <a:pt x="202" y="122"/>
                        </a:lnTo>
                        <a:lnTo>
                          <a:pt x="198" y="116"/>
                        </a:lnTo>
                        <a:lnTo>
                          <a:pt x="196" y="108"/>
                        </a:lnTo>
                        <a:lnTo>
                          <a:pt x="196" y="108"/>
                        </a:lnTo>
                        <a:lnTo>
                          <a:pt x="198" y="102"/>
                        </a:lnTo>
                        <a:lnTo>
                          <a:pt x="202" y="96"/>
                        </a:lnTo>
                        <a:lnTo>
                          <a:pt x="208" y="92"/>
                        </a:lnTo>
                        <a:lnTo>
                          <a:pt x="214" y="92"/>
                        </a:lnTo>
                        <a:lnTo>
                          <a:pt x="214" y="92"/>
                        </a:lnTo>
                        <a:lnTo>
                          <a:pt x="222" y="92"/>
                        </a:lnTo>
                        <a:lnTo>
                          <a:pt x="226" y="96"/>
                        </a:lnTo>
                        <a:lnTo>
                          <a:pt x="230" y="102"/>
                        </a:lnTo>
                        <a:lnTo>
                          <a:pt x="232" y="108"/>
                        </a:lnTo>
                        <a:lnTo>
                          <a:pt x="232" y="108"/>
                        </a:lnTo>
                        <a:lnTo>
                          <a:pt x="230" y="116"/>
                        </a:lnTo>
                        <a:lnTo>
                          <a:pt x="226" y="122"/>
                        </a:lnTo>
                        <a:lnTo>
                          <a:pt x="222" y="124"/>
                        </a:lnTo>
                        <a:lnTo>
                          <a:pt x="214" y="126"/>
                        </a:lnTo>
                        <a:lnTo>
                          <a:pt x="214" y="126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algn="l" defTabSz="914400" rtl="0" eaLnBrk="1" latinLnBrk="1" hangingPunct="1"/>
                    <a:endParaRPr lang="ko-KR" altLang="en-US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 206"/>
                  <p:cNvSpPr>
                    <a:spLocks noEditPoints="1"/>
                  </p:cNvSpPr>
                  <p:nvPr/>
                </p:nvSpPr>
                <p:spPr bwMode="auto">
                  <a:xfrm>
                    <a:off x="10946447" y="1375897"/>
                    <a:ext cx="803274" cy="739776"/>
                  </a:xfrm>
                  <a:custGeom>
                    <a:avLst/>
                    <a:gdLst/>
                    <a:ahLst/>
                    <a:cxnLst>
                      <a:cxn ang="0">
                        <a:pos x="506" y="164"/>
                      </a:cxn>
                      <a:cxn ang="0">
                        <a:pos x="488" y="112"/>
                      </a:cxn>
                      <a:cxn ang="0">
                        <a:pos x="450" y="66"/>
                      </a:cxn>
                      <a:cxn ang="0">
                        <a:pos x="396" y="32"/>
                      </a:cxn>
                      <a:cxn ang="0">
                        <a:pos x="328" y="10"/>
                      </a:cxn>
                      <a:cxn ang="0">
                        <a:pos x="254" y="0"/>
                      </a:cxn>
                      <a:cxn ang="0">
                        <a:pos x="202" y="4"/>
                      </a:cxn>
                      <a:cxn ang="0">
                        <a:pos x="132" y="22"/>
                      </a:cxn>
                      <a:cxn ang="0">
                        <a:pos x="74" y="54"/>
                      </a:cxn>
                      <a:cxn ang="0">
                        <a:pos x="30" y="96"/>
                      </a:cxn>
                      <a:cxn ang="0">
                        <a:pos x="6" y="146"/>
                      </a:cxn>
                      <a:cxn ang="0">
                        <a:pos x="0" y="182"/>
                      </a:cxn>
                      <a:cxn ang="0">
                        <a:pos x="34" y="198"/>
                      </a:cxn>
                      <a:cxn ang="0">
                        <a:pos x="84" y="196"/>
                      </a:cxn>
                      <a:cxn ang="0">
                        <a:pos x="136" y="206"/>
                      </a:cxn>
                      <a:cxn ang="0">
                        <a:pos x="180" y="224"/>
                      </a:cxn>
                      <a:cxn ang="0">
                        <a:pos x="214" y="252"/>
                      </a:cxn>
                      <a:cxn ang="0">
                        <a:pos x="236" y="284"/>
                      </a:cxn>
                      <a:cxn ang="0">
                        <a:pos x="244" y="322"/>
                      </a:cxn>
                      <a:cxn ang="0">
                        <a:pos x="242" y="344"/>
                      </a:cxn>
                      <a:cxn ang="0">
                        <a:pos x="266" y="364"/>
                      </a:cxn>
                      <a:cxn ang="0">
                        <a:pos x="258" y="466"/>
                      </a:cxn>
                      <a:cxn ang="0">
                        <a:pos x="424" y="316"/>
                      </a:cxn>
                      <a:cxn ang="0">
                        <a:pos x="458" y="290"/>
                      </a:cxn>
                      <a:cxn ang="0">
                        <a:pos x="494" y="240"/>
                      </a:cxn>
                      <a:cxn ang="0">
                        <a:pos x="506" y="182"/>
                      </a:cxn>
                      <a:cxn ang="0">
                        <a:pos x="154" y="202"/>
                      </a:cxn>
                      <a:cxn ang="0">
                        <a:pos x="130" y="192"/>
                      </a:cxn>
                      <a:cxn ang="0">
                        <a:pos x="120" y="170"/>
                      </a:cxn>
                      <a:cxn ang="0">
                        <a:pos x="122" y="158"/>
                      </a:cxn>
                      <a:cxn ang="0">
                        <a:pos x="140" y="142"/>
                      </a:cxn>
                      <a:cxn ang="0">
                        <a:pos x="154" y="140"/>
                      </a:cxn>
                      <a:cxn ang="0">
                        <a:pos x="176" y="148"/>
                      </a:cxn>
                      <a:cxn ang="0">
                        <a:pos x="186" y="164"/>
                      </a:cxn>
                      <a:cxn ang="0">
                        <a:pos x="186" y="176"/>
                      </a:cxn>
                      <a:cxn ang="0">
                        <a:pos x="176" y="192"/>
                      </a:cxn>
                      <a:cxn ang="0">
                        <a:pos x="154" y="202"/>
                      </a:cxn>
                      <a:cxn ang="0">
                        <a:pos x="254" y="202"/>
                      </a:cxn>
                      <a:cxn ang="0">
                        <a:pos x="232" y="192"/>
                      </a:cxn>
                      <a:cxn ang="0">
                        <a:pos x="222" y="176"/>
                      </a:cxn>
                      <a:cxn ang="0">
                        <a:pos x="222" y="164"/>
                      </a:cxn>
                      <a:cxn ang="0">
                        <a:pos x="232" y="148"/>
                      </a:cxn>
                      <a:cxn ang="0">
                        <a:pos x="254" y="140"/>
                      </a:cxn>
                      <a:cxn ang="0">
                        <a:pos x="268" y="142"/>
                      </a:cxn>
                      <a:cxn ang="0">
                        <a:pos x="286" y="158"/>
                      </a:cxn>
                      <a:cxn ang="0">
                        <a:pos x="288" y="170"/>
                      </a:cxn>
                      <a:cxn ang="0">
                        <a:pos x="282" y="188"/>
                      </a:cxn>
                      <a:cxn ang="0">
                        <a:pos x="262" y="200"/>
                      </a:cxn>
                      <a:cxn ang="0">
                        <a:pos x="360" y="202"/>
                      </a:cxn>
                      <a:cxn ang="0">
                        <a:pos x="348" y="198"/>
                      </a:cxn>
                      <a:cxn ang="0">
                        <a:pos x="328" y="176"/>
                      </a:cxn>
                      <a:cxn ang="0">
                        <a:pos x="328" y="164"/>
                      </a:cxn>
                      <a:cxn ang="0">
                        <a:pos x="336" y="148"/>
                      </a:cxn>
                      <a:cxn ang="0">
                        <a:pos x="360" y="140"/>
                      </a:cxn>
                      <a:cxn ang="0">
                        <a:pos x="372" y="142"/>
                      </a:cxn>
                      <a:cxn ang="0">
                        <a:pos x="390" y="158"/>
                      </a:cxn>
                      <a:cxn ang="0">
                        <a:pos x="392" y="170"/>
                      </a:cxn>
                      <a:cxn ang="0">
                        <a:pos x="384" y="192"/>
                      </a:cxn>
                      <a:cxn ang="0">
                        <a:pos x="360" y="202"/>
                      </a:cxn>
                    </a:cxnLst>
                    <a:rect l="0" t="0" r="r" b="b"/>
                    <a:pathLst>
                      <a:path w="506" h="466">
                        <a:moveTo>
                          <a:pt x="506" y="182"/>
                        </a:moveTo>
                        <a:lnTo>
                          <a:pt x="506" y="182"/>
                        </a:lnTo>
                        <a:lnTo>
                          <a:pt x="506" y="164"/>
                        </a:lnTo>
                        <a:lnTo>
                          <a:pt x="502" y="146"/>
                        </a:lnTo>
                        <a:lnTo>
                          <a:pt x="496" y="128"/>
                        </a:lnTo>
                        <a:lnTo>
                          <a:pt x="488" y="112"/>
                        </a:lnTo>
                        <a:lnTo>
                          <a:pt x="476" y="96"/>
                        </a:lnTo>
                        <a:lnTo>
                          <a:pt x="464" y="80"/>
                        </a:lnTo>
                        <a:lnTo>
                          <a:pt x="450" y="66"/>
                        </a:lnTo>
                        <a:lnTo>
                          <a:pt x="432" y="54"/>
                        </a:lnTo>
                        <a:lnTo>
                          <a:pt x="414" y="42"/>
                        </a:lnTo>
                        <a:lnTo>
                          <a:pt x="396" y="32"/>
                        </a:lnTo>
                        <a:lnTo>
                          <a:pt x="374" y="22"/>
                        </a:lnTo>
                        <a:lnTo>
                          <a:pt x="352" y="16"/>
                        </a:lnTo>
                        <a:lnTo>
                          <a:pt x="328" y="10"/>
                        </a:lnTo>
                        <a:lnTo>
                          <a:pt x="304" y="4"/>
                        </a:lnTo>
                        <a:lnTo>
                          <a:pt x="280" y="2"/>
                        </a:lnTo>
                        <a:lnTo>
                          <a:pt x="254" y="0"/>
                        </a:lnTo>
                        <a:lnTo>
                          <a:pt x="254" y="0"/>
                        </a:lnTo>
                        <a:lnTo>
                          <a:pt x="228" y="2"/>
                        </a:lnTo>
                        <a:lnTo>
                          <a:pt x="202" y="4"/>
                        </a:lnTo>
                        <a:lnTo>
                          <a:pt x="178" y="10"/>
                        </a:lnTo>
                        <a:lnTo>
                          <a:pt x="154" y="16"/>
                        </a:lnTo>
                        <a:lnTo>
                          <a:pt x="132" y="22"/>
                        </a:lnTo>
                        <a:lnTo>
                          <a:pt x="112" y="32"/>
                        </a:lnTo>
                        <a:lnTo>
                          <a:pt x="92" y="42"/>
                        </a:lnTo>
                        <a:lnTo>
                          <a:pt x="74" y="54"/>
                        </a:lnTo>
                        <a:lnTo>
                          <a:pt x="58" y="66"/>
                        </a:lnTo>
                        <a:lnTo>
                          <a:pt x="44" y="80"/>
                        </a:lnTo>
                        <a:lnTo>
                          <a:pt x="30" y="96"/>
                        </a:lnTo>
                        <a:lnTo>
                          <a:pt x="20" y="112"/>
                        </a:lnTo>
                        <a:lnTo>
                          <a:pt x="12" y="128"/>
                        </a:lnTo>
                        <a:lnTo>
                          <a:pt x="6" y="146"/>
                        </a:lnTo>
                        <a:lnTo>
                          <a:pt x="2" y="164"/>
                        </a:lnTo>
                        <a:lnTo>
                          <a:pt x="0" y="182"/>
                        </a:lnTo>
                        <a:lnTo>
                          <a:pt x="0" y="182"/>
                        </a:lnTo>
                        <a:lnTo>
                          <a:pt x="2" y="204"/>
                        </a:lnTo>
                        <a:lnTo>
                          <a:pt x="2" y="204"/>
                        </a:lnTo>
                        <a:lnTo>
                          <a:pt x="34" y="198"/>
                        </a:lnTo>
                        <a:lnTo>
                          <a:pt x="66" y="196"/>
                        </a:lnTo>
                        <a:lnTo>
                          <a:pt x="66" y="196"/>
                        </a:lnTo>
                        <a:lnTo>
                          <a:pt x="84" y="196"/>
                        </a:lnTo>
                        <a:lnTo>
                          <a:pt x="102" y="198"/>
                        </a:lnTo>
                        <a:lnTo>
                          <a:pt x="120" y="202"/>
                        </a:lnTo>
                        <a:lnTo>
                          <a:pt x="136" y="206"/>
                        </a:lnTo>
                        <a:lnTo>
                          <a:pt x="152" y="212"/>
                        </a:lnTo>
                        <a:lnTo>
                          <a:pt x="166" y="218"/>
                        </a:lnTo>
                        <a:lnTo>
                          <a:pt x="180" y="224"/>
                        </a:lnTo>
                        <a:lnTo>
                          <a:pt x="192" y="234"/>
                        </a:lnTo>
                        <a:lnTo>
                          <a:pt x="204" y="242"/>
                        </a:lnTo>
                        <a:lnTo>
                          <a:pt x="214" y="252"/>
                        </a:lnTo>
                        <a:lnTo>
                          <a:pt x="222" y="262"/>
                        </a:lnTo>
                        <a:lnTo>
                          <a:pt x="230" y="274"/>
                        </a:lnTo>
                        <a:lnTo>
                          <a:pt x="236" y="284"/>
                        </a:lnTo>
                        <a:lnTo>
                          <a:pt x="240" y="298"/>
                        </a:lnTo>
                        <a:lnTo>
                          <a:pt x="242" y="310"/>
                        </a:lnTo>
                        <a:lnTo>
                          <a:pt x="244" y="322"/>
                        </a:lnTo>
                        <a:lnTo>
                          <a:pt x="244" y="322"/>
                        </a:lnTo>
                        <a:lnTo>
                          <a:pt x="244" y="334"/>
                        </a:lnTo>
                        <a:lnTo>
                          <a:pt x="242" y="344"/>
                        </a:lnTo>
                        <a:lnTo>
                          <a:pt x="234" y="364"/>
                        </a:lnTo>
                        <a:lnTo>
                          <a:pt x="234" y="364"/>
                        </a:lnTo>
                        <a:lnTo>
                          <a:pt x="266" y="364"/>
                        </a:lnTo>
                        <a:lnTo>
                          <a:pt x="298" y="360"/>
                        </a:lnTo>
                        <a:lnTo>
                          <a:pt x="330" y="356"/>
                        </a:lnTo>
                        <a:lnTo>
                          <a:pt x="258" y="466"/>
                        </a:lnTo>
                        <a:lnTo>
                          <a:pt x="428" y="314"/>
                        </a:lnTo>
                        <a:lnTo>
                          <a:pt x="428" y="314"/>
                        </a:lnTo>
                        <a:lnTo>
                          <a:pt x="424" y="316"/>
                        </a:lnTo>
                        <a:lnTo>
                          <a:pt x="424" y="316"/>
                        </a:lnTo>
                        <a:lnTo>
                          <a:pt x="442" y="304"/>
                        </a:lnTo>
                        <a:lnTo>
                          <a:pt x="458" y="290"/>
                        </a:lnTo>
                        <a:lnTo>
                          <a:pt x="472" y="274"/>
                        </a:lnTo>
                        <a:lnTo>
                          <a:pt x="484" y="258"/>
                        </a:lnTo>
                        <a:lnTo>
                          <a:pt x="494" y="240"/>
                        </a:lnTo>
                        <a:lnTo>
                          <a:pt x="502" y="222"/>
                        </a:lnTo>
                        <a:lnTo>
                          <a:pt x="506" y="202"/>
                        </a:lnTo>
                        <a:lnTo>
                          <a:pt x="506" y="182"/>
                        </a:lnTo>
                        <a:lnTo>
                          <a:pt x="506" y="182"/>
                        </a:lnTo>
                        <a:close/>
                        <a:moveTo>
                          <a:pt x="154" y="202"/>
                        </a:moveTo>
                        <a:lnTo>
                          <a:pt x="154" y="202"/>
                        </a:lnTo>
                        <a:lnTo>
                          <a:pt x="146" y="200"/>
                        </a:lnTo>
                        <a:lnTo>
                          <a:pt x="140" y="198"/>
                        </a:lnTo>
                        <a:lnTo>
                          <a:pt x="130" y="192"/>
                        </a:lnTo>
                        <a:lnTo>
                          <a:pt x="122" y="182"/>
                        </a:lnTo>
                        <a:lnTo>
                          <a:pt x="120" y="176"/>
                        </a:lnTo>
                        <a:lnTo>
                          <a:pt x="120" y="170"/>
                        </a:lnTo>
                        <a:lnTo>
                          <a:pt x="120" y="170"/>
                        </a:lnTo>
                        <a:lnTo>
                          <a:pt x="120" y="164"/>
                        </a:lnTo>
                        <a:lnTo>
                          <a:pt x="122" y="158"/>
                        </a:lnTo>
                        <a:lnTo>
                          <a:pt x="126" y="154"/>
                        </a:lnTo>
                        <a:lnTo>
                          <a:pt x="130" y="148"/>
                        </a:lnTo>
                        <a:lnTo>
                          <a:pt x="140" y="142"/>
                        </a:lnTo>
                        <a:lnTo>
                          <a:pt x="146" y="140"/>
                        </a:lnTo>
                        <a:lnTo>
                          <a:pt x="154" y="140"/>
                        </a:lnTo>
                        <a:lnTo>
                          <a:pt x="154" y="140"/>
                        </a:lnTo>
                        <a:lnTo>
                          <a:pt x="160" y="140"/>
                        </a:lnTo>
                        <a:lnTo>
                          <a:pt x="166" y="142"/>
                        </a:lnTo>
                        <a:lnTo>
                          <a:pt x="176" y="148"/>
                        </a:lnTo>
                        <a:lnTo>
                          <a:pt x="180" y="154"/>
                        </a:lnTo>
                        <a:lnTo>
                          <a:pt x="184" y="158"/>
                        </a:lnTo>
                        <a:lnTo>
                          <a:pt x="186" y="164"/>
                        </a:lnTo>
                        <a:lnTo>
                          <a:pt x="186" y="170"/>
                        </a:lnTo>
                        <a:lnTo>
                          <a:pt x="186" y="170"/>
                        </a:lnTo>
                        <a:lnTo>
                          <a:pt x="186" y="176"/>
                        </a:lnTo>
                        <a:lnTo>
                          <a:pt x="184" y="182"/>
                        </a:lnTo>
                        <a:lnTo>
                          <a:pt x="180" y="188"/>
                        </a:lnTo>
                        <a:lnTo>
                          <a:pt x="176" y="192"/>
                        </a:lnTo>
                        <a:lnTo>
                          <a:pt x="166" y="198"/>
                        </a:lnTo>
                        <a:lnTo>
                          <a:pt x="160" y="200"/>
                        </a:lnTo>
                        <a:lnTo>
                          <a:pt x="154" y="202"/>
                        </a:lnTo>
                        <a:lnTo>
                          <a:pt x="154" y="202"/>
                        </a:lnTo>
                        <a:close/>
                        <a:moveTo>
                          <a:pt x="254" y="202"/>
                        </a:moveTo>
                        <a:lnTo>
                          <a:pt x="254" y="202"/>
                        </a:lnTo>
                        <a:lnTo>
                          <a:pt x="248" y="200"/>
                        </a:lnTo>
                        <a:lnTo>
                          <a:pt x="242" y="198"/>
                        </a:lnTo>
                        <a:lnTo>
                          <a:pt x="232" y="192"/>
                        </a:lnTo>
                        <a:lnTo>
                          <a:pt x="228" y="188"/>
                        </a:lnTo>
                        <a:lnTo>
                          <a:pt x="224" y="182"/>
                        </a:lnTo>
                        <a:lnTo>
                          <a:pt x="222" y="176"/>
                        </a:lnTo>
                        <a:lnTo>
                          <a:pt x="222" y="170"/>
                        </a:lnTo>
                        <a:lnTo>
                          <a:pt x="222" y="170"/>
                        </a:lnTo>
                        <a:lnTo>
                          <a:pt x="222" y="164"/>
                        </a:lnTo>
                        <a:lnTo>
                          <a:pt x="224" y="158"/>
                        </a:lnTo>
                        <a:lnTo>
                          <a:pt x="228" y="154"/>
                        </a:lnTo>
                        <a:lnTo>
                          <a:pt x="232" y="148"/>
                        </a:lnTo>
                        <a:lnTo>
                          <a:pt x="242" y="142"/>
                        </a:lnTo>
                        <a:lnTo>
                          <a:pt x="248" y="140"/>
                        </a:lnTo>
                        <a:lnTo>
                          <a:pt x="254" y="140"/>
                        </a:lnTo>
                        <a:lnTo>
                          <a:pt x="254" y="140"/>
                        </a:lnTo>
                        <a:lnTo>
                          <a:pt x="262" y="140"/>
                        </a:lnTo>
                        <a:lnTo>
                          <a:pt x="268" y="142"/>
                        </a:lnTo>
                        <a:lnTo>
                          <a:pt x="278" y="148"/>
                        </a:lnTo>
                        <a:lnTo>
                          <a:pt x="282" y="154"/>
                        </a:lnTo>
                        <a:lnTo>
                          <a:pt x="286" y="158"/>
                        </a:lnTo>
                        <a:lnTo>
                          <a:pt x="288" y="164"/>
                        </a:lnTo>
                        <a:lnTo>
                          <a:pt x="288" y="170"/>
                        </a:lnTo>
                        <a:lnTo>
                          <a:pt x="288" y="170"/>
                        </a:lnTo>
                        <a:lnTo>
                          <a:pt x="288" y="176"/>
                        </a:lnTo>
                        <a:lnTo>
                          <a:pt x="286" y="182"/>
                        </a:lnTo>
                        <a:lnTo>
                          <a:pt x="282" y="188"/>
                        </a:lnTo>
                        <a:lnTo>
                          <a:pt x="278" y="192"/>
                        </a:lnTo>
                        <a:lnTo>
                          <a:pt x="268" y="198"/>
                        </a:lnTo>
                        <a:lnTo>
                          <a:pt x="262" y="200"/>
                        </a:lnTo>
                        <a:lnTo>
                          <a:pt x="254" y="202"/>
                        </a:lnTo>
                        <a:lnTo>
                          <a:pt x="254" y="202"/>
                        </a:lnTo>
                        <a:close/>
                        <a:moveTo>
                          <a:pt x="360" y="202"/>
                        </a:moveTo>
                        <a:lnTo>
                          <a:pt x="360" y="202"/>
                        </a:lnTo>
                        <a:lnTo>
                          <a:pt x="354" y="200"/>
                        </a:lnTo>
                        <a:lnTo>
                          <a:pt x="348" y="198"/>
                        </a:lnTo>
                        <a:lnTo>
                          <a:pt x="336" y="192"/>
                        </a:lnTo>
                        <a:lnTo>
                          <a:pt x="330" y="182"/>
                        </a:lnTo>
                        <a:lnTo>
                          <a:pt x="328" y="176"/>
                        </a:lnTo>
                        <a:lnTo>
                          <a:pt x="328" y="170"/>
                        </a:lnTo>
                        <a:lnTo>
                          <a:pt x="328" y="170"/>
                        </a:lnTo>
                        <a:lnTo>
                          <a:pt x="328" y="164"/>
                        </a:lnTo>
                        <a:lnTo>
                          <a:pt x="330" y="158"/>
                        </a:lnTo>
                        <a:lnTo>
                          <a:pt x="332" y="154"/>
                        </a:lnTo>
                        <a:lnTo>
                          <a:pt x="336" y="148"/>
                        </a:lnTo>
                        <a:lnTo>
                          <a:pt x="348" y="142"/>
                        </a:lnTo>
                        <a:lnTo>
                          <a:pt x="354" y="140"/>
                        </a:lnTo>
                        <a:lnTo>
                          <a:pt x="360" y="140"/>
                        </a:lnTo>
                        <a:lnTo>
                          <a:pt x="360" y="140"/>
                        </a:lnTo>
                        <a:lnTo>
                          <a:pt x="366" y="140"/>
                        </a:lnTo>
                        <a:lnTo>
                          <a:pt x="372" y="142"/>
                        </a:lnTo>
                        <a:lnTo>
                          <a:pt x="384" y="148"/>
                        </a:lnTo>
                        <a:lnTo>
                          <a:pt x="388" y="154"/>
                        </a:lnTo>
                        <a:lnTo>
                          <a:pt x="390" y="158"/>
                        </a:lnTo>
                        <a:lnTo>
                          <a:pt x="392" y="164"/>
                        </a:lnTo>
                        <a:lnTo>
                          <a:pt x="392" y="170"/>
                        </a:lnTo>
                        <a:lnTo>
                          <a:pt x="392" y="170"/>
                        </a:lnTo>
                        <a:lnTo>
                          <a:pt x="392" y="176"/>
                        </a:lnTo>
                        <a:lnTo>
                          <a:pt x="390" y="182"/>
                        </a:lnTo>
                        <a:lnTo>
                          <a:pt x="384" y="192"/>
                        </a:lnTo>
                        <a:lnTo>
                          <a:pt x="372" y="198"/>
                        </a:lnTo>
                        <a:lnTo>
                          <a:pt x="366" y="200"/>
                        </a:lnTo>
                        <a:lnTo>
                          <a:pt x="360" y="202"/>
                        </a:lnTo>
                        <a:lnTo>
                          <a:pt x="360" y="202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algn="l" defTabSz="914400" rtl="0" eaLnBrk="1" latinLnBrk="1" hangingPunct="1"/>
                    <a:endParaRPr lang="ko-KR" altLang="en-US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1163262" y="3138685"/>
              <a:ext cx="1035351" cy="401328"/>
            </a:xfrm>
            <a:custGeom>
              <a:avLst/>
              <a:gdLst/>
              <a:ahLst/>
              <a:cxnLst>
                <a:cxn ang="0">
                  <a:pos x="42" y="327"/>
                </a:cxn>
                <a:cxn ang="0">
                  <a:pos x="80" y="345"/>
                </a:cxn>
                <a:cxn ang="0">
                  <a:pos x="121" y="359"/>
                </a:cxn>
                <a:cxn ang="0">
                  <a:pos x="176" y="372"/>
                </a:cxn>
                <a:cxn ang="0">
                  <a:pos x="240" y="377"/>
                </a:cxn>
                <a:cxn ang="0">
                  <a:pos x="308" y="370"/>
                </a:cxn>
                <a:cxn ang="0">
                  <a:pos x="345" y="361"/>
                </a:cxn>
                <a:cxn ang="0">
                  <a:pos x="382" y="346"/>
                </a:cxn>
                <a:cxn ang="0">
                  <a:pos x="417" y="327"/>
                </a:cxn>
                <a:cxn ang="0">
                  <a:pos x="454" y="302"/>
                </a:cxn>
                <a:cxn ang="0">
                  <a:pos x="497" y="268"/>
                </a:cxn>
                <a:cxn ang="0">
                  <a:pos x="526" y="249"/>
                </a:cxn>
                <a:cxn ang="0">
                  <a:pos x="548" y="241"/>
                </a:cxn>
                <a:cxn ang="0">
                  <a:pos x="580" y="247"/>
                </a:cxn>
                <a:cxn ang="0">
                  <a:pos x="1002" y="423"/>
                </a:cxn>
                <a:cxn ang="0">
                  <a:pos x="1021" y="426"/>
                </a:cxn>
                <a:cxn ang="0">
                  <a:pos x="1040" y="424"/>
                </a:cxn>
                <a:cxn ang="0">
                  <a:pos x="1054" y="416"/>
                </a:cxn>
                <a:cxn ang="0">
                  <a:pos x="1067" y="405"/>
                </a:cxn>
                <a:cxn ang="0">
                  <a:pos x="1081" y="386"/>
                </a:cxn>
                <a:cxn ang="0">
                  <a:pos x="1088" y="373"/>
                </a:cxn>
                <a:cxn ang="0">
                  <a:pos x="1096" y="353"/>
                </a:cxn>
                <a:cxn ang="0">
                  <a:pos x="1099" y="322"/>
                </a:cxn>
                <a:cxn ang="0">
                  <a:pos x="1096" y="305"/>
                </a:cxn>
                <a:cxn ang="0">
                  <a:pos x="1086" y="289"/>
                </a:cxn>
                <a:cxn ang="0">
                  <a:pos x="1072" y="273"/>
                </a:cxn>
                <a:cxn ang="0">
                  <a:pos x="425" y="3"/>
                </a:cxn>
                <a:cxn ang="0">
                  <a:pos x="401" y="0"/>
                </a:cxn>
                <a:cxn ang="0">
                  <a:pos x="371" y="2"/>
                </a:cxn>
                <a:cxn ang="0">
                  <a:pos x="329" y="10"/>
                </a:cxn>
                <a:cxn ang="0">
                  <a:pos x="275" y="27"/>
                </a:cxn>
                <a:cxn ang="0">
                  <a:pos x="208" y="61"/>
                </a:cxn>
                <a:cxn ang="0">
                  <a:pos x="128" y="110"/>
                </a:cxn>
                <a:cxn ang="0">
                  <a:pos x="35" y="182"/>
                </a:cxn>
                <a:cxn ang="0">
                  <a:pos x="32" y="185"/>
                </a:cxn>
                <a:cxn ang="0">
                  <a:pos x="13" y="209"/>
                </a:cxn>
                <a:cxn ang="0">
                  <a:pos x="5" y="228"/>
                </a:cxn>
                <a:cxn ang="0">
                  <a:pos x="0" y="250"/>
                </a:cxn>
                <a:cxn ang="0">
                  <a:pos x="2" y="274"/>
                </a:cxn>
                <a:cxn ang="0">
                  <a:pos x="14" y="300"/>
                </a:cxn>
                <a:cxn ang="0">
                  <a:pos x="42" y="327"/>
                </a:cxn>
              </a:cxnLst>
              <a:rect l="0" t="0" r="r" b="b"/>
              <a:pathLst>
                <a:path w="1099" h="426">
                  <a:moveTo>
                    <a:pt x="42" y="327"/>
                  </a:moveTo>
                  <a:lnTo>
                    <a:pt x="42" y="327"/>
                  </a:lnTo>
                  <a:lnTo>
                    <a:pt x="51" y="332"/>
                  </a:lnTo>
                  <a:lnTo>
                    <a:pt x="80" y="345"/>
                  </a:lnTo>
                  <a:lnTo>
                    <a:pt x="99" y="353"/>
                  </a:lnTo>
                  <a:lnTo>
                    <a:pt x="121" y="359"/>
                  </a:lnTo>
                  <a:lnTo>
                    <a:pt x="149" y="367"/>
                  </a:lnTo>
                  <a:lnTo>
                    <a:pt x="176" y="372"/>
                  </a:lnTo>
                  <a:lnTo>
                    <a:pt x="208" y="375"/>
                  </a:lnTo>
                  <a:lnTo>
                    <a:pt x="240" y="377"/>
                  </a:lnTo>
                  <a:lnTo>
                    <a:pt x="273" y="375"/>
                  </a:lnTo>
                  <a:lnTo>
                    <a:pt x="308" y="370"/>
                  </a:lnTo>
                  <a:lnTo>
                    <a:pt x="327" y="365"/>
                  </a:lnTo>
                  <a:lnTo>
                    <a:pt x="345" y="361"/>
                  </a:lnTo>
                  <a:lnTo>
                    <a:pt x="363" y="354"/>
                  </a:lnTo>
                  <a:lnTo>
                    <a:pt x="382" y="346"/>
                  </a:lnTo>
                  <a:lnTo>
                    <a:pt x="399" y="338"/>
                  </a:lnTo>
                  <a:lnTo>
                    <a:pt x="417" y="327"/>
                  </a:lnTo>
                  <a:lnTo>
                    <a:pt x="436" y="314"/>
                  </a:lnTo>
                  <a:lnTo>
                    <a:pt x="454" y="302"/>
                  </a:lnTo>
                  <a:lnTo>
                    <a:pt x="454" y="302"/>
                  </a:lnTo>
                  <a:lnTo>
                    <a:pt x="497" y="268"/>
                  </a:lnTo>
                  <a:lnTo>
                    <a:pt x="513" y="257"/>
                  </a:lnTo>
                  <a:lnTo>
                    <a:pt x="526" y="249"/>
                  </a:lnTo>
                  <a:lnTo>
                    <a:pt x="537" y="243"/>
                  </a:lnTo>
                  <a:lnTo>
                    <a:pt x="548" y="241"/>
                  </a:lnTo>
                  <a:lnTo>
                    <a:pt x="562" y="243"/>
                  </a:lnTo>
                  <a:lnTo>
                    <a:pt x="580" y="247"/>
                  </a:lnTo>
                  <a:lnTo>
                    <a:pt x="1002" y="423"/>
                  </a:lnTo>
                  <a:lnTo>
                    <a:pt x="1002" y="423"/>
                  </a:lnTo>
                  <a:lnTo>
                    <a:pt x="1011" y="426"/>
                  </a:lnTo>
                  <a:lnTo>
                    <a:pt x="1021" y="426"/>
                  </a:lnTo>
                  <a:lnTo>
                    <a:pt x="1034" y="426"/>
                  </a:lnTo>
                  <a:lnTo>
                    <a:pt x="1040" y="424"/>
                  </a:lnTo>
                  <a:lnTo>
                    <a:pt x="1046" y="421"/>
                  </a:lnTo>
                  <a:lnTo>
                    <a:pt x="1054" y="416"/>
                  </a:lnTo>
                  <a:lnTo>
                    <a:pt x="1061" y="412"/>
                  </a:lnTo>
                  <a:lnTo>
                    <a:pt x="1067" y="405"/>
                  </a:lnTo>
                  <a:lnTo>
                    <a:pt x="1075" y="397"/>
                  </a:lnTo>
                  <a:lnTo>
                    <a:pt x="1081" y="386"/>
                  </a:lnTo>
                  <a:lnTo>
                    <a:pt x="1088" y="373"/>
                  </a:lnTo>
                  <a:lnTo>
                    <a:pt x="1088" y="373"/>
                  </a:lnTo>
                  <a:lnTo>
                    <a:pt x="1091" y="364"/>
                  </a:lnTo>
                  <a:lnTo>
                    <a:pt x="1096" y="353"/>
                  </a:lnTo>
                  <a:lnTo>
                    <a:pt x="1097" y="338"/>
                  </a:lnTo>
                  <a:lnTo>
                    <a:pt x="1099" y="322"/>
                  </a:lnTo>
                  <a:lnTo>
                    <a:pt x="1097" y="314"/>
                  </a:lnTo>
                  <a:lnTo>
                    <a:pt x="1096" y="305"/>
                  </a:lnTo>
                  <a:lnTo>
                    <a:pt x="1091" y="297"/>
                  </a:lnTo>
                  <a:lnTo>
                    <a:pt x="1086" y="289"/>
                  </a:lnTo>
                  <a:lnTo>
                    <a:pt x="1080" y="281"/>
                  </a:lnTo>
                  <a:lnTo>
                    <a:pt x="1072" y="273"/>
                  </a:lnTo>
                  <a:lnTo>
                    <a:pt x="425" y="3"/>
                  </a:lnTo>
                  <a:lnTo>
                    <a:pt x="425" y="3"/>
                  </a:lnTo>
                  <a:lnTo>
                    <a:pt x="419" y="2"/>
                  </a:lnTo>
                  <a:lnTo>
                    <a:pt x="401" y="0"/>
                  </a:lnTo>
                  <a:lnTo>
                    <a:pt x="388" y="0"/>
                  </a:lnTo>
                  <a:lnTo>
                    <a:pt x="371" y="2"/>
                  </a:lnTo>
                  <a:lnTo>
                    <a:pt x="351" y="5"/>
                  </a:lnTo>
                  <a:lnTo>
                    <a:pt x="329" y="10"/>
                  </a:lnTo>
                  <a:lnTo>
                    <a:pt x="304" y="18"/>
                  </a:lnTo>
                  <a:lnTo>
                    <a:pt x="275" y="27"/>
                  </a:lnTo>
                  <a:lnTo>
                    <a:pt x="243" y="41"/>
                  </a:lnTo>
                  <a:lnTo>
                    <a:pt x="208" y="61"/>
                  </a:lnTo>
                  <a:lnTo>
                    <a:pt x="169" y="83"/>
                  </a:lnTo>
                  <a:lnTo>
                    <a:pt x="128" y="110"/>
                  </a:lnTo>
                  <a:lnTo>
                    <a:pt x="83" y="144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2" y="185"/>
                  </a:lnTo>
                  <a:lnTo>
                    <a:pt x="24" y="195"/>
                  </a:lnTo>
                  <a:lnTo>
                    <a:pt x="13" y="209"/>
                  </a:lnTo>
                  <a:lnTo>
                    <a:pt x="8" y="219"/>
                  </a:lnTo>
                  <a:lnTo>
                    <a:pt x="5" y="228"/>
                  </a:lnTo>
                  <a:lnTo>
                    <a:pt x="2" y="239"/>
                  </a:lnTo>
                  <a:lnTo>
                    <a:pt x="0" y="250"/>
                  </a:lnTo>
                  <a:lnTo>
                    <a:pt x="0" y="262"/>
                  </a:lnTo>
                  <a:lnTo>
                    <a:pt x="2" y="274"/>
                  </a:lnTo>
                  <a:lnTo>
                    <a:pt x="6" y="287"/>
                  </a:lnTo>
                  <a:lnTo>
                    <a:pt x="14" y="300"/>
                  </a:lnTo>
                  <a:lnTo>
                    <a:pt x="27" y="314"/>
                  </a:lnTo>
                  <a:lnTo>
                    <a:pt x="42" y="327"/>
                  </a:lnTo>
                  <a:lnTo>
                    <a:pt x="42" y="327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1826910" y="3660755"/>
              <a:ext cx="813815" cy="802367"/>
              <a:chOff x="1636600" y="2625332"/>
              <a:chExt cx="813815" cy="802367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 rot="1399489">
                <a:off x="2038789" y="2625332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 rot="1466257">
                <a:off x="2000872" y="2864185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 rot="1264561">
                <a:off x="1816380" y="3041316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>
              <a:xfrm rot="1264561">
                <a:off x="1636600" y="3218298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781" y="1556430"/>
            <a:ext cx="3990476" cy="3714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getchar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putchar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1003225" y="2033538"/>
            <a:ext cx="19246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#define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에서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인자 사용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28701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16438"/>
            <a:ext cx="179970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putchar.c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7855" y="1637044"/>
            <a:ext cx="3562878" cy="31906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문자의 입출력 함수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함수 </a:t>
            </a:r>
            <a:r>
              <a:rPr lang="en-US" altLang="ko-KR" sz="1100" dirty="0" err="1">
                <a:solidFill>
                  <a:srgbClr val="7030A0"/>
                </a:solidFill>
                <a:latin typeface="+mn-ea"/>
              </a:rPr>
              <a:t>getchar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()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는 영문 ‘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get character’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의 의미로 문자 하나를 입력하는 매크로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함수</a:t>
            </a:r>
            <a:endParaRPr lang="en-US" altLang="ko-KR" sz="1100" dirty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100" dirty="0" err="1">
                <a:solidFill>
                  <a:srgbClr val="7030A0"/>
                </a:solidFill>
                <a:latin typeface="+mn-ea"/>
              </a:rPr>
              <a:t>putchar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()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는 ‘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put character’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로 반대로 출력하기 위한 매크로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함수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이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함수를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이용하려면 헤더파일 </a:t>
            </a:r>
            <a:r>
              <a:rPr lang="en-US" altLang="ko-KR" sz="1100" dirty="0" err="1">
                <a:solidFill>
                  <a:srgbClr val="7030A0"/>
                </a:solidFill>
                <a:latin typeface="+mn-ea"/>
              </a:rPr>
              <a:t>stdio.h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가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필요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endParaRPr lang="en-US" altLang="ko-KR" sz="1100" dirty="0">
              <a:solidFill>
                <a:srgbClr val="7030A0"/>
              </a:solidFill>
              <a:latin typeface="+mn-ea"/>
            </a:endParaRPr>
          </a:p>
          <a:p>
            <a:pPr lvl="1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</a:pPr>
            <a:endParaRPr lang="en-US" altLang="ko-KR" sz="1100" dirty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err="1" smtClean="0">
                <a:latin typeface="+mn-ea"/>
              </a:rPr>
              <a:t>getchar</a:t>
            </a:r>
            <a:r>
              <a:rPr lang="en-US" altLang="ko-KR" sz="1200" dirty="0">
                <a:latin typeface="+mn-ea"/>
              </a:rPr>
              <a:t>()</a:t>
            </a:r>
            <a:r>
              <a:rPr lang="ko-KR" altLang="en-US" sz="1200" dirty="0">
                <a:latin typeface="+mn-ea"/>
              </a:rPr>
              <a:t>는 인자 없이 함수를 </a:t>
            </a:r>
            <a:r>
              <a:rPr lang="ko-KR" altLang="en-US" sz="1200" dirty="0" smtClean="0">
                <a:latin typeface="+mn-ea"/>
              </a:rPr>
              <a:t>호출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입력된 </a:t>
            </a: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문자값을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자료형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char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나 </a:t>
            </a: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정수형으로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선언된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변수에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저장</a:t>
            </a:r>
            <a:endParaRPr lang="en-US" altLang="ko-KR" sz="1100" dirty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char a = </a:t>
            </a:r>
            <a:r>
              <a:rPr lang="en-US" altLang="ko-KR" sz="1100" dirty="0" err="1">
                <a:solidFill>
                  <a:srgbClr val="7030A0"/>
                </a:solidFill>
                <a:latin typeface="+mn-ea"/>
              </a:rPr>
              <a:t>getchar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();</a:t>
            </a: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err="1" smtClean="0">
                <a:latin typeface="+mn-ea"/>
              </a:rPr>
              <a:t>putchar</a:t>
            </a:r>
            <a:r>
              <a:rPr lang="en-US" altLang="ko-KR" sz="1200" dirty="0">
                <a:latin typeface="+mn-ea"/>
              </a:rPr>
              <a:t>(‘a</a:t>
            </a:r>
            <a:r>
              <a:rPr lang="en-US" altLang="ko-KR" sz="1200" dirty="0" smtClean="0">
                <a:latin typeface="+mn-ea"/>
              </a:rPr>
              <a:t>’)</a:t>
            </a:r>
            <a:r>
              <a:rPr lang="ko-KR" altLang="en-US" sz="1200" dirty="0" smtClean="0">
                <a:latin typeface="+mn-ea"/>
              </a:rPr>
              <a:t>는 출력할 문자를 인자로 호출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인자인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‘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a’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를 출력하는 함수로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사용</a:t>
            </a:r>
            <a:endParaRPr lang="ko-KR" altLang="en-US" sz="1100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158" y="1760526"/>
            <a:ext cx="5292726" cy="326286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081831" y="1905984"/>
            <a:ext cx="4992479" cy="3225531"/>
            <a:chOff x="3986762" y="1458882"/>
            <a:chExt cx="4833548" cy="305650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762" y="2709545"/>
              <a:ext cx="4833548" cy="180584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762" y="1458882"/>
              <a:ext cx="4833548" cy="145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26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미터를 입력 받아 몇 야드인지 나타내시오</a:t>
            </a: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 1 </a:t>
            </a:r>
            <a:r>
              <a:rPr lang="ko-KR" altLang="en-US" dirty="0"/>
              <a:t>야드 </a:t>
            </a:r>
            <a:r>
              <a:rPr lang="en-US" altLang="ko-KR" dirty="0"/>
              <a:t>= 0.914 m)</a:t>
            </a:r>
          </a:p>
          <a:p>
            <a:r>
              <a:rPr lang="en-US" altLang="ko-KR" dirty="0"/>
              <a:t>2 </a:t>
            </a:r>
            <a:r>
              <a:rPr lang="ko-KR" altLang="en-US" dirty="0"/>
              <a:t>입력 받은 수를 </a:t>
            </a:r>
            <a:r>
              <a:rPr lang="en-US" altLang="ko-KR" dirty="0"/>
              <a:t>5</a:t>
            </a:r>
            <a:r>
              <a:rPr lang="ko-KR" altLang="en-US" dirty="0"/>
              <a:t>제곱하라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 </a:t>
            </a:r>
            <a:r>
              <a:rPr lang="ko-KR" altLang="en-US" dirty="0"/>
              <a:t>가로 세로 높이를 입력 받아 직육면체의 부피를 구하시오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 </a:t>
            </a:r>
            <a:r>
              <a:rPr lang="ko-KR" altLang="en-US" dirty="0"/>
              <a:t> </a:t>
            </a:r>
            <a:r>
              <a:rPr lang="en-US" altLang="ko-KR" dirty="0"/>
              <a:t>PI </a:t>
            </a:r>
            <a:r>
              <a:rPr lang="ko-KR" altLang="en-US" dirty="0"/>
              <a:t>를</a:t>
            </a:r>
            <a:r>
              <a:rPr lang="en-US" altLang="ko-KR" dirty="0"/>
              <a:t> 3.14159</a:t>
            </a:r>
            <a:r>
              <a:rPr lang="ko-KR" altLang="en-US" dirty="0"/>
              <a:t>로 </a:t>
            </a:r>
            <a:r>
              <a:rPr lang="en-US" altLang="ko-KR" dirty="0"/>
              <a:t>define</a:t>
            </a:r>
            <a:r>
              <a:rPr lang="ko-KR" altLang="en-US" dirty="0"/>
              <a:t>하고</a:t>
            </a:r>
            <a:r>
              <a:rPr lang="en-US" altLang="ko-KR" dirty="0"/>
              <a:t>,</a:t>
            </a:r>
            <a:r>
              <a:rPr lang="ko-KR" altLang="en-US" dirty="0"/>
              <a:t> 반지름을 입력 받아 원의 넓이를 계산하라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 </a:t>
            </a:r>
            <a:r>
              <a:rPr lang="ko-KR" altLang="en-US" dirty="0"/>
              <a:t>입력 받은 </a:t>
            </a:r>
            <a:r>
              <a:rPr lang="en-US" altLang="ko-KR" dirty="0"/>
              <a:t>5</a:t>
            </a:r>
            <a:r>
              <a:rPr lang="ko-KR" altLang="en-US" dirty="0"/>
              <a:t>개 숫자의 평균 구하기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 </a:t>
            </a:r>
            <a:r>
              <a:rPr lang="ko-KR" altLang="en-US" dirty="0"/>
              <a:t>화씨를 입력 받아  섭씨로 전환하기</a:t>
            </a: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 C = (F -32)/1.8 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7 ‘</a:t>
            </a:r>
            <a:r>
              <a:rPr lang="ko-KR" altLang="en-US" dirty="0" smtClean="0"/>
              <a:t>인자가 있는 매크로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이용하여 구의 부피를 정의하고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지구는 달의 몇 배인지 계산하시오</a:t>
            </a:r>
            <a:r>
              <a:rPr lang="en-US" altLang="ko-KR" dirty="0" smtClean="0"/>
              <a:t>.(</a:t>
            </a:r>
            <a:r>
              <a:rPr lang="ko-KR" altLang="en-US" dirty="0" smtClean="0"/>
              <a:t>지구 반지름</a:t>
            </a:r>
            <a:r>
              <a:rPr lang="en-US" altLang="ko-KR" dirty="0" smtClean="0"/>
              <a:t>: 6378m, </a:t>
            </a:r>
            <a:r>
              <a:rPr lang="ko-KR" altLang="en-US" dirty="0" smtClean="0"/>
              <a:t>달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반지름</a:t>
            </a:r>
            <a:r>
              <a:rPr lang="en-US" altLang="ko-KR" dirty="0" smtClean="0"/>
              <a:t>: 1737m, </a:t>
            </a:r>
            <a:r>
              <a:rPr lang="ko-KR" altLang="en-US" dirty="0" smtClean="0"/>
              <a:t>구의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체적 </a:t>
            </a:r>
            <a:r>
              <a:rPr lang="en-US" altLang="ko-KR" dirty="0" smtClean="0"/>
              <a:t>= (4/3)</a:t>
            </a:r>
            <a:r>
              <a:rPr lang="el-GR" altLang="ko-KR" dirty="0" smtClean="0"/>
              <a:t>π</a:t>
            </a:r>
            <a:r>
              <a:rPr lang="en-US" altLang="ko-KR" dirty="0" smtClean="0"/>
              <a:t>r</a:t>
            </a:r>
            <a:r>
              <a:rPr lang="en-US" altLang="ko-KR" baseline="30000" dirty="0" smtClean="0"/>
              <a:t>3</a:t>
            </a:r>
            <a:r>
              <a:rPr lang="en-US" altLang="ko-KR" dirty="0" smtClean="0"/>
              <a:t> )</a:t>
            </a:r>
            <a:endParaRPr lang="ko-KR" altLang="en-US" baseline="30000" dirty="0"/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319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5" y="2133349"/>
            <a:ext cx="6055444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01.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전처리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전처리기</a:t>
            </a:r>
            <a:r>
              <a:rPr lang="ko-KR" altLang="en-US" dirty="0" smtClean="0"/>
              <a:t> </a:t>
            </a:r>
            <a:r>
              <a:rPr lang="ko-KR" altLang="en-US" dirty="0"/>
              <a:t>역할</a:t>
            </a:r>
          </a:p>
          <a:p>
            <a:pPr lvl="1"/>
            <a:r>
              <a:rPr lang="ko-KR" altLang="en-US" dirty="0" smtClean="0"/>
              <a:t>컴파일</a:t>
            </a:r>
            <a:r>
              <a:rPr lang="en-US" altLang="ko-KR" dirty="0"/>
              <a:t>(compile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전에 </a:t>
            </a:r>
            <a:r>
              <a:rPr lang="ko-KR" altLang="en-US" dirty="0" err="1"/>
              <a:t>전처리기</a:t>
            </a:r>
            <a:r>
              <a:rPr lang="en-US" altLang="ko-KR" dirty="0"/>
              <a:t>(preprocessor)</a:t>
            </a:r>
            <a:r>
              <a:rPr lang="ko-KR" altLang="en-US" dirty="0"/>
              <a:t>의 </a:t>
            </a:r>
            <a:r>
              <a:rPr lang="ko-KR" altLang="en-US" dirty="0" smtClean="0"/>
              <a:t>전처리</a:t>
            </a:r>
            <a:r>
              <a:rPr lang="en-US" altLang="ko-KR" dirty="0" smtClean="0"/>
              <a:t>(</a:t>
            </a:r>
            <a:r>
              <a:rPr lang="en-US" altLang="ko-KR" dirty="0"/>
              <a:t>preprocess) </a:t>
            </a:r>
            <a:r>
              <a:rPr lang="ko-KR" altLang="en-US" dirty="0"/>
              <a:t>과정이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결과인 </a:t>
            </a:r>
            <a:r>
              <a:rPr lang="ko-KR" altLang="en-US" dirty="0"/>
              <a:t>전처리 출력파일을 만들어 컴파일러에게 보내는 작업을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r>
              <a:rPr lang="ko-KR" altLang="en-US" dirty="0" smtClean="0"/>
              <a:t>전처리 </a:t>
            </a:r>
            <a:r>
              <a:rPr lang="ko-KR" altLang="en-US" dirty="0"/>
              <a:t>지시자</a:t>
            </a:r>
            <a:r>
              <a:rPr lang="en-US" altLang="ko-KR" dirty="0"/>
              <a:t>(preprocess directives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 smtClean="0"/>
              <a:t>#</a:t>
            </a:r>
            <a:r>
              <a:rPr lang="en-US" altLang="ko-KR" dirty="0"/>
              <a:t>include, #define</a:t>
            </a:r>
            <a:r>
              <a:rPr lang="ko-KR" altLang="en-US" dirty="0"/>
              <a:t>과 같은 전처리 </a:t>
            </a:r>
            <a:r>
              <a:rPr lang="ko-KR" altLang="en-US" dirty="0" err="1"/>
              <a:t>지시자는</a:t>
            </a:r>
            <a:r>
              <a:rPr lang="ko-KR" altLang="en-US" dirty="0"/>
              <a:t> 항상 </a:t>
            </a:r>
            <a:r>
              <a:rPr lang="en-US" altLang="ko-KR" dirty="0"/>
              <a:t>#</a:t>
            </a:r>
            <a:r>
              <a:rPr lang="ko-KR" altLang="en-US" dirty="0"/>
              <a:t>으로 </a:t>
            </a:r>
            <a:r>
              <a:rPr lang="ko-KR" altLang="en-US" dirty="0" smtClean="0"/>
              <a:t>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마지막에 </a:t>
            </a:r>
            <a:r>
              <a:rPr lang="ko-KR" altLang="en-US" dirty="0"/>
              <a:t>세미콜론 </a:t>
            </a:r>
            <a:r>
              <a:rPr lang="en-US" altLang="ko-KR" dirty="0"/>
              <a:t>; </a:t>
            </a:r>
            <a:r>
              <a:rPr lang="ko-KR" altLang="en-US" dirty="0"/>
              <a:t>이 </a:t>
            </a:r>
            <a:r>
              <a:rPr lang="ko-KR" altLang="en-US" dirty="0" smtClean="0"/>
              <a:t>없는 등 </a:t>
            </a:r>
            <a:r>
              <a:rPr lang="ko-KR" altLang="en-US" dirty="0"/>
              <a:t>일반 </a:t>
            </a:r>
            <a:r>
              <a:rPr lang="en-US" altLang="ko-KR" dirty="0"/>
              <a:t>C </a:t>
            </a:r>
            <a:r>
              <a:rPr lang="ko-KR" altLang="en-US" dirty="0"/>
              <a:t>언어 문장과는 </a:t>
            </a:r>
            <a:r>
              <a:rPr lang="ko-KR" altLang="en-US" dirty="0" smtClean="0"/>
              <a:t>구별</a:t>
            </a:r>
            <a:endParaRPr lang="en-US" altLang="ko-KR" dirty="0"/>
          </a:p>
          <a:p>
            <a:pPr lvl="1"/>
            <a:r>
              <a:rPr lang="ko-KR" altLang="en-US" dirty="0" smtClean="0"/>
              <a:t>조건 </a:t>
            </a:r>
            <a:r>
              <a:rPr lang="ko-KR" altLang="en-US" dirty="0" err="1"/>
              <a:t>지시자로</a:t>
            </a:r>
            <a:r>
              <a:rPr lang="ko-KR" altLang="en-US" dirty="0"/>
              <a:t> </a:t>
            </a:r>
            <a:r>
              <a:rPr lang="en-US" altLang="ko-KR" dirty="0"/>
              <a:t>#if, #</a:t>
            </a:r>
            <a:r>
              <a:rPr lang="en-US" altLang="ko-KR" dirty="0" err="1"/>
              <a:t>elif</a:t>
            </a:r>
            <a:r>
              <a:rPr lang="en-US" altLang="ko-KR" dirty="0"/>
              <a:t>, #else, #</a:t>
            </a:r>
            <a:r>
              <a:rPr lang="en-US" altLang="ko-KR" dirty="0" err="1"/>
              <a:t>endif</a:t>
            </a:r>
            <a:r>
              <a:rPr lang="en-US" altLang="ko-KR" dirty="0"/>
              <a:t>, #</a:t>
            </a:r>
            <a:r>
              <a:rPr lang="en-US" altLang="ko-KR" dirty="0" err="1"/>
              <a:t>ifdef</a:t>
            </a:r>
            <a:r>
              <a:rPr lang="en-US" altLang="ko-KR" dirty="0"/>
              <a:t>, #</a:t>
            </a:r>
            <a:r>
              <a:rPr lang="en-US" altLang="ko-KR" dirty="0" err="1"/>
              <a:t>ifndef</a:t>
            </a:r>
            <a:r>
              <a:rPr lang="en-US" altLang="ko-KR" dirty="0"/>
              <a:t>, #</a:t>
            </a:r>
            <a:r>
              <a:rPr lang="en-US" altLang="ko-KR" dirty="0" err="1"/>
              <a:t>undef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전처리 개요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61" y="3525303"/>
            <a:ext cx="6807877" cy="232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5" y="990788"/>
            <a:ext cx="4293754" cy="5458162"/>
          </a:xfrm>
        </p:spPr>
        <p:txBody>
          <a:bodyPr>
            <a:normAutofit/>
          </a:bodyPr>
          <a:lstStyle/>
          <a:p>
            <a:r>
              <a:rPr lang="ko-KR" altLang="en-US" dirty="0"/>
              <a:t>헤더파일</a:t>
            </a:r>
          </a:p>
          <a:p>
            <a:pPr lvl="1"/>
            <a:r>
              <a:rPr lang="en-US" altLang="ko-KR" dirty="0" smtClean="0"/>
              <a:t>#</a:t>
            </a:r>
            <a:r>
              <a:rPr lang="en-US" altLang="ko-KR" dirty="0"/>
              <a:t>include &lt;</a:t>
            </a:r>
            <a:r>
              <a:rPr lang="en-US" altLang="ko-KR" dirty="0" err="1"/>
              <a:t>stdio.h</a:t>
            </a:r>
            <a:r>
              <a:rPr lang="en-US" altLang="ko-KR" dirty="0"/>
              <a:t>&gt;</a:t>
            </a:r>
          </a:p>
          <a:p>
            <a:pPr lvl="2"/>
            <a:r>
              <a:rPr lang="en-US" altLang="ko-KR" dirty="0" smtClean="0"/>
              <a:t>#</a:t>
            </a:r>
            <a:r>
              <a:rPr lang="en-US" altLang="ko-KR" dirty="0"/>
              <a:t>include, #define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자료형의</a:t>
            </a:r>
            <a:r>
              <a:rPr lang="ko-KR" altLang="en-US" dirty="0" smtClean="0"/>
              <a:t> 재정의</a:t>
            </a:r>
            <a:r>
              <a:rPr lang="en-US" altLang="ko-KR" dirty="0"/>
              <a:t>(</a:t>
            </a:r>
            <a:r>
              <a:rPr lang="en-US" altLang="ko-KR" dirty="0" err="1"/>
              <a:t>typedef</a:t>
            </a:r>
            <a:r>
              <a:rPr lang="en-US" altLang="ko-KR" dirty="0"/>
              <a:t>), </a:t>
            </a:r>
            <a:r>
              <a:rPr lang="ko-KR" altLang="en-US" dirty="0"/>
              <a:t>함수원형</a:t>
            </a:r>
            <a:r>
              <a:rPr lang="en-US" altLang="ko-KR" dirty="0"/>
              <a:t>(prototype) </a:t>
            </a:r>
            <a:r>
              <a:rPr lang="ko-KR" altLang="en-US" dirty="0"/>
              <a:t>정의 등과 같은 문장이 있는 텍스트 </a:t>
            </a:r>
            <a:r>
              <a:rPr lang="ko-KR" altLang="en-US" dirty="0" smtClean="0"/>
              <a:t>파일</a:t>
            </a:r>
            <a:endParaRPr lang="en-US" altLang="ko-KR" dirty="0"/>
          </a:p>
          <a:p>
            <a:pPr lvl="1"/>
            <a:r>
              <a:rPr lang="ko-KR" altLang="en-US" dirty="0"/>
              <a:t>대표적인 </a:t>
            </a:r>
            <a:r>
              <a:rPr lang="ko-KR" altLang="en-US" dirty="0" smtClean="0"/>
              <a:t>헤더파일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확장자</a:t>
            </a:r>
            <a:r>
              <a:rPr lang="en-US" altLang="ko-KR" dirty="0" smtClean="0"/>
              <a:t> *.h</a:t>
            </a:r>
          </a:p>
          <a:p>
            <a:pPr lvl="2"/>
            <a:r>
              <a:rPr lang="en-US" altLang="ko-KR" dirty="0" err="1" smtClean="0"/>
              <a:t>stdio.h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헤더파일 직접 보기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전처리 지시자 </a:t>
            </a:r>
            <a:r>
              <a:rPr lang="en-US" altLang="ko-KR" dirty="0"/>
              <a:t>#include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32" y="510988"/>
            <a:ext cx="4214192" cy="60915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2" y="4166566"/>
            <a:ext cx="4953133" cy="18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5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매크로 상수</a:t>
            </a:r>
          </a:p>
          <a:p>
            <a:pPr lvl="1"/>
            <a:r>
              <a:rPr lang="ko-KR" altLang="en-US" dirty="0" err="1" smtClean="0"/>
              <a:t>전처리기</a:t>
            </a:r>
            <a:r>
              <a:rPr lang="en-US" altLang="ko-KR" dirty="0" smtClean="0"/>
              <a:t>(</a:t>
            </a:r>
            <a:r>
              <a:rPr lang="en-US" altLang="ko-KR" dirty="0"/>
              <a:t>preprocessor)</a:t>
            </a:r>
            <a:r>
              <a:rPr lang="ko-KR" altLang="en-US" dirty="0"/>
              <a:t>는 소스에서 정의된 매크로 상수를 모두 </a:t>
            </a:r>
            <a:r>
              <a:rPr lang="en-US" altLang="ko-KR" dirty="0"/>
              <a:t>#define </a:t>
            </a:r>
            <a:r>
              <a:rPr lang="ko-KR" altLang="en-US" dirty="0" err="1"/>
              <a:t>지시자에서</a:t>
            </a:r>
            <a:r>
              <a:rPr lang="ko-KR" altLang="en-US" dirty="0"/>
              <a:t> 정의된 문자열로 </a:t>
            </a:r>
            <a:r>
              <a:rPr lang="ko-KR" altLang="en-US" dirty="0" smtClean="0"/>
              <a:t>대체</a:t>
            </a:r>
            <a:r>
              <a:rPr lang="en-US" altLang="ko-KR" dirty="0" smtClean="0"/>
              <a:t>(</a:t>
            </a:r>
            <a:r>
              <a:rPr lang="en-US" altLang="ko-KR" dirty="0"/>
              <a:t>replace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 smtClean="0"/>
              <a:t>#</a:t>
            </a:r>
            <a:r>
              <a:rPr lang="en-US" altLang="ko-KR" dirty="0"/>
              <a:t>define </a:t>
            </a:r>
            <a:r>
              <a:rPr lang="en-US" altLang="ko-KR" dirty="0" err="1"/>
              <a:t>identifier_name</a:t>
            </a:r>
            <a:r>
              <a:rPr lang="en-US" altLang="ko-KR" dirty="0"/>
              <a:t> </a:t>
            </a:r>
            <a:r>
              <a:rPr lang="en-US" altLang="ko-KR" dirty="0" smtClean="0"/>
              <a:t> value</a:t>
            </a:r>
            <a:endParaRPr lang="en-US" altLang="ko-KR" dirty="0"/>
          </a:p>
          <a:p>
            <a:pPr lvl="1"/>
            <a:r>
              <a:rPr lang="en-US" altLang="ko-KR" dirty="0"/>
              <a:t>#define</a:t>
            </a:r>
            <a:r>
              <a:rPr lang="ko-KR" altLang="en-US" dirty="0"/>
              <a:t>에 정의된 </a:t>
            </a:r>
            <a:r>
              <a:rPr lang="en-US" altLang="ko-KR" dirty="0" err="1"/>
              <a:t>identifier_name</a:t>
            </a:r>
            <a:r>
              <a:rPr lang="ko-KR" altLang="en-US" dirty="0"/>
              <a:t>은 </a:t>
            </a:r>
            <a:r>
              <a:rPr lang="ko-KR" altLang="en-US" dirty="0" err="1"/>
              <a:t>전처리기에</a:t>
            </a:r>
            <a:r>
              <a:rPr lang="ko-KR" altLang="en-US" dirty="0"/>
              <a:t> 의해 모두 </a:t>
            </a:r>
            <a:r>
              <a:rPr lang="en-US" altLang="ko-KR" dirty="0"/>
              <a:t>value</a:t>
            </a:r>
            <a:r>
              <a:rPr lang="ko-KR" altLang="en-US" dirty="0"/>
              <a:t>로 대체되어 컴파일</a:t>
            </a:r>
          </a:p>
          <a:p>
            <a:pPr lvl="1"/>
            <a:r>
              <a:rPr lang="en-US" altLang="ko-KR" dirty="0" smtClean="0"/>
              <a:t>#</a:t>
            </a:r>
            <a:r>
              <a:rPr lang="en-US" altLang="ko-KR" dirty="0"/>
              <a:t>define</a:t>
            </a:r>
            <a:r>
              <a:rPr lang="ko-KR" altLang="en-US" dirty="0"/>
              <a:t>은 정수</a:t>
            </a:r>
            <a:r>
              <a:rPr lang="en-US" altLang="ko-KR" dirty="0"/>
              <a:t>, </a:t>
            </a:r>
            <a:r>
              <a:rPr lang="ko-KR" altLang="en-US" dirty="0"/>
              <a:t>실수 또는 문자열 등의 상수를 </a:t>
            </a:r>
            <a:r>
              <a:rPr lang="en-US" altLang="ko-KR" dirty="0"/>
              <a:t>KPOP, PI, PRT </a:t>
            </a:r>
            <a:r>
              <a:rPr lang="ko-KR" altLang="en-US" dirty="0"/>
              <a:t>등의 이름으로 </a:t>
            </a:r>
            <a:r>
              <a:rPr lang="ko-KR" altLang="en-US" dirty="0" smtClean="0"/>
              <a:t>정의</a:t>
            </a:r>
            <a:endParaRPr lang="en-US" altLang="ko-KR" dirty="0"/>
          </a:p>
          <a:p>
            <a:pPr lvl="1"/>
            <a:r>
              <a:rPr lang="en-US" altLang="ko-KR" dirty="0" smtClean="0"/>
              <a:t>PI</a:t>
            </a:r>
            <a:r>
              <a:rPr lang="ko-KR" altLang="en-US" dirty="0" smtClean="0"/>
              <a:t>라는 </a:t>
            </a:r>
            <a:r>
              <a:rPr lang="ko-KR" altLang="en-US" dirty="0"/>
              <a:t>매크로 </a:t>
            </a:r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전처리 </a:t>
            </a:r>
            <a:r>
              <a:rPr lang="ko-KR" altLang="en-US" dirty="0"/>
              <a:t>과정에서 모두 </a:t>
            </a:r>
            <a:r>
              <a:rPr lang="en-US" altLang="ko-KR" dirty="0"/>
              <a:t>3.14</a:t>
            </a:r>
            <a:r>
              <a:rPr lang="ko-KR" altLang="en-US" dirty="0"/>
              <a:t>라는 실수로 값이 바뀐 </a:t>
            </a:r>
            <a:r>
              <a:rPr lang="ko-KR" altLang="en-US" dirty="0" smtClean="0"/>
              <a:t>소스로 컴파일</a:t>
            </a:r>
            <a:endParaRPr lang="en-US" altLang="ko-KR" dirty="0"/>
          </a:p>
          <a:p>
            <a:pPr lvl="1"/>
            <a:r>
              <a:rPr lang="ko-KR" altLang="en-US" dirty="0" smtClean="0"/>
              <a:t>단 </a:t>
            </a:r>
            <a:r>
              <a:rPr lang="ko-KR" altLang="en-US" dirty="0"/>
              <a:t>매크로 상수는 문자열 내부 또는 주석 부분에서는 대체되지 </a:t>
            </a:r>
            <a:r>
              <a:rPr lang="ko-KR" altLang="en-US" dirty="0" smtClean="0"/>
              <a:t>않음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전처리 지시자 </a:t>
            </a:r>
            <a:r>
              <a:rPr lang="en-US" altLang="ko-KR" dirty="0"/>
              <a:t>#define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93" y="3895691"/>
            <a:ext cx="5437058" cy="255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0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인자를 사용한 </a:t>
            </a:r>
            <a:r>
              <a:rPr lang="ko-KR" altLang="en-US" dirty="0" smtClean="0"/>
              <a:t>매크로</a:t>
            </a:r>
            <a:endParaRPr lang="ko-KR" altLang="en-US" dirty="0"/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1003225" y="1652538"/>
            <a:ext cx="19246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#define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에서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인자 사용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440" y="74255"/>
            <a:ext cx="4133808" cy="5608308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801701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989438"/>
            <a:ext cx="179970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advancemacro.c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7854" y="1383044"/>
            <a:ext cx="363676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en-US" altLang="ko-KR" sz="1200" dirty="0">
                <a:latin typeface="+mn-ea"/>
              </a:rPr>
              <a:t>#define</a:t>
            </a:r>
            <a:r>
              <a:rPr lang="ko-KR" altLang="en-US" sz="1200" dirty="0">
                <a:latin typeface="+mn-ea"/>
              </a:rPr>
              <a:t>에서 그 활용도를 높이기 위한 방안이 함수와 같이 </a:t>
            </a:r>
            <a:r>
              <a:rPr lang="ko-KR" altLang="en-US" sz="1200" dirty="0" smtClean="0">
                <a:latin typeface="+mn-ea"/>
              </a:rPr>
              <a:t>인자</a:t>
            </a:r>
            <a:r>
              <a:rPr lang="en-US" altLang="ko-KR" sz="1200" dirty="0" smtClean="0">
                <a:latin typeface="+mn-ea"/>
              </a:rPr>
              <a:t>(</a:t>
            </a:r>
            <a:r>
              <a:rPr lang="en-US" altLang="ko-KR" sz="1200" dirty="0">
                <a:latin typeface="+mn-ea"/>
              </a:rPr>
              <a:t>parameter)</a:t>
            </a:r>
            <a:r>
              <a:rPr lang="ko-KR" altLang="en-US" sz="1200" dirty="0">
                <a:latin typeface="+mn-ea"/>
              </a:rPr>
              <a:t>를 이용하는 </a:t>
            </a:r>
            <a:r>
              <a:rPr lang="ko-KR" altLang="en-US" sz="1200" dirty="0" smtClean="0">
                <a:latin typeface="+mn-ea"/>
              </a:rPr>
              <a:t>방법</a:t>
            </a:r>
            <a:endParaRPr lang="en-US" altLang="ko-KR" sz="1200" dirty="0" smtClean="0"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302432" y="205536"/>
            <a:ext cx="4731646" cy="5498388"/>
            <a:chOff x="4302432" y="205536"/>
            <a:chExt cx="4731646" cy="549838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2432" y="205536"/>
              <a:ext cx="4731646" cy="337346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2432" y="3539291"/>
              <a:ext cx="4717791" cy="2164633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343526" y="3728213"/>
            <a:ext cx="2145667" cy="797160"/>
            <a:chOff x="5169020" y="1700804"/>
            <a:chExt cx="1863681" cy="921598"/>
          </a:xfrm>
        </p:grpSpPr>
        <p:pic>
          <p:nvPicPr>
            <p:cNvPr id="16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주의점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07854" y="4242379"/>
            <a:ext cx="3908731" cy="6976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latin typeface="+mn-ea"/>
              </a:rPr>
              <a:t>매크로를 </a:t>
            </a:r>
            <a:r>
              <a:rPr lang="ko-KR" altLang="en-US" sz="1200" dirty="0">
                <a:latin typeface="+mn-ea"/>
              </a:rPr>
              <a:t>구성하는 모든 인자와 외부에 괄호를 </a:t>
            </a:r>
            <a:r>
              <a:rPr lang="ko-KR" altLang="en-US" sz="1200" dirty="0" smtClean="0">
                <a:latin typeface="+mn-ea"/>
              </a:rPr>
              <a:t>이용</a:t>
            </a:r>
            <a:endParaRPr lang="en-US" altLang="ko-KR" sz="1200" dirty="0" smtClean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latin typeface="+mn-ea"/>
              </a:rPr>
              <a:t>매크로 </a:t>
            </a:r>
            <a:r>
              <a:rPr lang="ko-KR" altLang="en-US" sz="1200" dirty="0">
                <a:latin typeface="+mn-ea"/>
              </a:rPr>
              <a:t>상수에서 매크로 이름과 시작괄호 </a:t>
            </a:r>
            <a:r>
              <a:rPr lang="ko-KR" altLang="en-US" sz="1200" dirty="0" smtClean="0">
                <a:latin typeface="+mn-ea"/>
              </a:rPr>
              <a:t>사이에는 </a:t>
            </a:r>
            <a:r>
              <a:rPr lang="ko-KR" altLang="en-US" sz="1200" dirty="0">
                <a:latin typeface="+mn-ea"/>
              </a:rPr>
              <a:t>공백이 올 수 </a:t>
            </a:r>
            <a:r>
              <a:rPr lang="ko-KR" altLang="en-US" sz="1200" dirty="0" smtClean="0">
                <a:latin typeface="+mn-ea"/>
              </a:rPr>
              <a:t>없음</a:t>
            </a:r>
            <a:endParaRPr lang="en-US" altLang="ko-KR" sz="120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666" y="5771193"/>
            <a:ext cx="3399734" cy="9913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1" y="1897276"/>
            <a:ext cx="3514094" cy="1872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1" y="5009471"/>
            <a:ext cx="3490515" cy="165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5" y="2133349"/>
            <a:ext cx="6055444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02.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출력함수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printf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()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23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82837"/>
            <a:ext cx="8571053" cy="5458162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printf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의 인자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형식문자열과 </a:t>
            </a:r>
            <a:r>
              <a:rPr lang="ko-KR" altLang="en-US" dirty="0"/>
              <a:t>출력할 목록으로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형식문자열에서 </a:t>
            </a:r>
            <a:r>
              <a:rPr lang="en-US" altLang="ko-KR" dirty="0"/>
              <a:t>%d</a:t>
            </a:r>
            <a:r>
              <a:rPr lang="ko-KR" altLang="en-US" dirty="0"/>
              <a:t>와 같이 </a:t>
            </a:r>
            <a:r>
              <a:rPr lang="en-US" altLang="ko-KR" dirty="0"/>
              <a:t>%</a:t>
            </a:r>
            <a:r>
              <a:rPr lang="ko-KR" altLang="en-US" dirty="0"/>
              <a:t>로 시작하는 </a:t>
            </a:r>
            <a:r>
              <a:rPr lang="ko-KR" altLang="en-US" dirty="0" err="1"/>
              <a:t>형식지정자</a:t>
            </a:r>
            <a:r>
              <a:rPr lang="ko-KR" altLang="en-US" dirty="0"/>
              <a:t> 순서대로 서식화하여 그 위치에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함수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()</a:t>
            </a:r>
            <a:r>
              <a:rPr lang="ko-KR" altLang="en-US" dirty="0"/>
              <a:t>의 첫 번째 인자인 </a:t>
            </a:r>
            <a:r>
              <a:rPr lang="ko-KR" altLang="en-US" dirty="0" smtClean="0"/>
              <a:t>형식문자열</a:t>
            </a:r>
            <a:r>
              <a:rPr lang="en-US" altLang="ko-KR" dirty="0" smtClean="0"/>
              <a:t>(</a:t>
            </a:r>
            <a:r>
              <a:rPr lang="en-US" altLang="ko-KR" dirty="0"/>
              <a:t>format string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일반문자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이스케이프 문자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형식 지정자</a:t>
            </a:r>
            <a:r>
              <a:rPr lang="en-US" altLang="ko-KR" dirty="0"/>
              <a:t>(format specification)</a:t>
            </a:r>
            <a:r>
              <a:rPr lang="ko-KR" altLang="en-US" dirty="0"/>
              <a:t>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/>
            <a:r>
              <a:rPr lang="ko-KR" altLang="en-US" dirty="0"/>
              <a:t>이스케이프 문자는 </a:t>
            </a:r>
            <a:r>
              <a:rPr lang="en-US" altLang="ko-KR" dirty="0" smtClean="0"/>
              <a:t>\"</a:t>
            </a:r>
            <a:r>
              <a:rPr lang="ko-KR" altLang="en-US" dirty="0"/>
              <a:t>와 </a:t>
            </a:r>
            <a:r>
              <a:rPr lang="en-US" altLang="ko-KR" dirty="0"/>
              <a:t>\’</a:t>
            </a:r>
            <a:r>
              <a:rPr lang="ko-KR" altLang="en-US" dirty="0"/>
              <a:t>같이 </a:t>
            </a:r>
            <a:r>
              <a:rPr lang="en-US" altLang="ko-KR" dirty="0"/>
              <a:t>\</a:t>
            </a:r>
            <a:r>
              <a:rPr lang="ko-KR" altLang="en-US" dirty="0"/>
              <a:t>로 시작하는 문자</a:t>
            </a:r>
            <a:endParaRPr lang="en-US" altLang="ko-KR" dirty="0"/>
          </a:p>
          <a:p>
            <a:pPr lvl="2"/>
            <a:r>
              <a:rPr lang="en-US" altLang="ko-KR" dirty="0" smtClean="0"/>
              <a:t>%</a:t>
            </a:r>
            <a:r>
              <a:rPr lang="en-US" altLang="ko-KR" dirty="0"/>
              <a:t>d</a:t>
            </a:r>
            <a:r>
              <a:rPr lang="ko-KR" altLang="en-US" dirty="0"/>
              <a:t>와 </a:t>
            </a:r>
            <a:r>
              <a:rPr lang="en-US" altLang="ko-KR" dirty="0"/>
              <a:t>%s</a:t>
            </a:r>
            <a:r>
              <a:rPr lang="ko-KR" altLang="en-US" dirty="0"/>
              <a:t>와 같이 </a:t>
            </a:r>
            <a:r>
              <a:rPr lang="en-US" altLang="ko-KR" dirty="0"/>
              <a:t>%</a:t>
            </a:r>
            <a:r>
              <a:rPr lang="ko-KR" altLang="en-US" dirty="0"/>
              <a:t>로 </a:t>
            </a:r>
            <a:r>
              <a:rPr lang="ko-KR" altLang="en-US" dirty="0" smtClean="0"/>
              <a:t>시작하는 </a:t>
            </a:r>
            <a:r>
              <a:rPr lang="ko-KR" altLang="en-US" dirty="0" err="1" smtClean="0"/>
              <a:t>형식지정자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형식지정자</a:t>
            </a:r>
            <a:r>
              <a:rPr lang="ko-KR" altLang="en-US" dirty="0" smtClean="0"/>
              <a:t> </a:t>
            </a:r>
            <a:r>
              <a:rPr lang="en-US" altLang="ko-KR" dirty="0"/>
              <a:t>%d </a:t>
            </a:r>
            <a:r>
              <a:rPr lang="ko-KR" altLang="en-US" dirty="0"/>
              <a:t>위치에 바로 </a:t>
            </a:r>
            <a:r>
              <a:rPr lang="en-US" altLang="ko-KR" dirty="0"/>
              <a:t>20</a:t>
            </a:r>
            <a:r>
              <a:rPr lang="ko-KR" altLang="en-US" dirty="0"/>
              <a:t>이라는 정수가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 </a:t>
            </a:r>
            <a:r>
              <a:rPr lang="ko-KR" altLang="en-US" dirty="0"/>
              <a:t>이스케이프 문자 </a:t>
            </a:r>
            <a:r>
              <a:rPr lang="en-US" altLang="ko-KR" dirty="0"/>
              <a:t>\"</a:t>
            </a:r>
            <a:r>
              <a:rPr lang="ko-KR" altLang="en-US" dirty="0"/>
              <a:t>는 </a:t>
            </a:r>
            <a:r>
              <a:rPr lang="ko-KR" altLang="en-US" dirty="0" smtClean="0"/>
              <a:t>문자 </a:t>
            </a:r>
            <a:r>
              <a:rPr lang="en-US" altLang="ko-KR" dirty="0"/>
              <a:t>"</a:t>
            </a:r>
            <a:r>
              <a:rPr lang="ko-KR" altLang="en-US" dirty="0"/>
              <a:t>이 그대로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출력함수 </a:t>
            </a:r>
            <a:r>
              <a:rPr lang="en-US" altLang="ko-KR" dirty="0" err="1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에서 형식지정자의 이해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997" y="2073574"/>
            <a:ext cx="4784095" cy="14347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66761" y="2168895"/>
            <a:ext cx="50687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term</a:t>
            </a:r>
            <a:endParaRPr lang="ko-KR" altLang="en-US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113" y="5078557"/>
            <a:ext cx="4879641" cy="6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6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10752</TotalTime>
  <Words>1271</Words>
  <Application>Microsoft Office PowerPoint</Application>
  <PresentationFormat>화면 슬라이드 쇼(4:3)</PresentationFormat>
  <Paragraphs>190</Paragraphs>
  <Slides>21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3" baseType="lpstr"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queue</cp:lastModifiedBy>
  <cp:revision>461</cp:revision>
  <cp:lastPrinted>2016-01-06T02:11:22Z</cp:lastPrinted>
  <dcterms:created xsi:type="dcterms:W3CDTF">2013-05-23T04:26:30Z</dcterms:created>
  <dcterms:modified xsi:type="dcterms:W3CDTF">2018-09-27T04:56:04Z</dcterms:modified>
</cp:coreProperties>
</file>